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2" r:id="rId4"/>
  </p:sldMasterIdLst>
  <p:notesMasterIdLst>
    <p:notesMasterId r:id="rId14"/>
  </p:notesMasterIdLst>
  <p:handoutMasterIdLst>
    <p:handoutMasterId r:id="rId15"/>
  </p:handoutMasterIdLst>
  <p:sldIdLst>
    <p:sldId id="1756" r:id="rId5"/>
    <p:sldId id="1757" r:id="rId6"/>
    <p:sldId id="1888" r:id="rId7"/>
    <p:sldId id="1753" r:id="rId8"/>
    <p:sldId id="1752" r:id="rId9"/>
    <p:sldId id="1886" r:id="rId10"/>
    <p:sldId id="1754" r:id="rId11"/>
    <p:sldId id="1889" r:id="rId12"/>
    <p:sldId id="1744" r:id="rId1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24846-952D-4C87-B8F2-2794A62C7DE5}" v="81" dt="2021-08-26T12:57:07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7"/>
    <p:restoredTop sz="87186" autoAdjust="0"/>
  </p:normalViewPr>
  <p:slideViewPr>
    <p:cSldViewPr snapToGrid="0" snapToObjects="1">
      <p:cViewPr varScale="1">
        <p:scale>
          <a:sx n="100" d="100"/>
          <a:sy n="100" d="100"/>
        </p:scale>
        <p:origin x="1356" y="78"/>
      </p:cViewPr>
      <p:guideLst/>
    </p:cSldViewPr>
  </p:slideViewPr>
  <p:outlineViewPr>
    <p:cViewPr>
      <p:scale>
        <a:sx n="33" d="100"/>
        <a:sy n="33" d="100"/>
      </p:scale>
      <p:origin x="0" y="-2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13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99999-BD5A-5C4A-8076-FB9EA207B945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62A0-46FC-D84E-9379-6C9377080E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265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9A23-1890-C043-98D6-29451C867E56}" type="datetimeFigureOut">
              <a:rPr lang="fr-FR" smtClean="0"/>
              <a:t>30/08/2021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6DBD4-6AD4-EF47-911D-E3F034F23F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10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g"/><Relationship Id="rId26" Type="http://schemas.openxmlformats.org/officeDocument/2006/relationships/image" Target="../media/image30.jpeg"/><Relationship Id="rId21" Type="http://schemas.openxmlformats.org/officeDocument/2006/relationships/image" Target="../media/image25.jpeg"/><Relationship Id="rId34" Type="http://schemas.openxmlformats.org/officeDocument/2006/relationships/image" Target="../media/image38.jp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38" Type="http://schemas.openxmlformats.org/officeDocument/2006/relationships/image" Target="../media/image42.jpeg"/><Relationship Id="rId2" Type="http://schemas.openxmlformats.org/officeDocument/2006/relationships/image" Target="../media/image6.png"/><Relationship Id="rId16" Type="http://schemas.openxmlformats.org/officeDocument/2006/relationships/image" Target="../media/image20.jpg"/><Relationship Id="rId20" Type="http://schemas.openxmlformats.org/officeDocument/2006/relationships/image" Target="../media/image24.jpeg"/><Relationship Id="rId29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32" Type="http://schemas.openxmlformats.org/officeDocument/2006/relationships/image" Target="../media/image36.jpg"/><Relationship Id="rId37" Type="http://schemas.openxmlformats.org/officeDocument/2006/relationships/image" Target="../media/image41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jpg"/><Relationship Id="rId28" Type="http://schemas.openxmlformats.org/officeDocument/2006/relationships/image" Target="../media/image32.jpeg"/><Relationship Id="rId36" Type="http://schemas.openxmlformats.org/officeDocument/2006/relationships/image" Target="../media/image40.jpeg"/><Relationship Id="rId10" Type="http://schemas.openxmlformats.org/officeDocument/2006/relationships/image" Target="../media/image14.jpg"/><Relationship Id="rId19" Type="http://schemas.openxmlformats.org/officeDocument/2006/relationships/image" Target="../media/image23.jpg"/><Relationship Id="rId31" Type="http://schemas.openxmlformats.org/officeDocument/2006/relationships/image" Target="../media/image35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Relationship Id="rId14" Type="http://schemas.openxmlformats.org/officeDocument/2006/relationships/image" Target="../media/image18.jpg"/><Relationship Id="rId22" Type="http://schemas.openxmlformats.org/officeDocument/2006/relationships/image" Target="../media/image26.jpeg"/><Relationship Id="rId27" Type="http://schemas.openxmlformats.org/officeDocument/2006/relationships/image" Target="../media/image31.jpeg"/><Relationship Id="rId30" Type="http://schemas.openxmlformats.org/officeDocument/2006/relationships/image" Target="../media/image34.jpeg"/><Relationship Id="rId35" Type="http://schemas.openxmlformats.org/officeDocument/2006/relationships/image" Target="../media/image39.jpeg"/><Relationship Id="rId8" Type="http://schemas.openxmlformats.org/officeDocument/2006/relationships/image" Target="../media/image12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02CAC-B3F0-4599-96B0-9D2CF790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0844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6"/>
          <p:cNvSpPr>
            <a:spLocks noGrp="1"/>
          </p:cNvSpPr>
          <p:nvPr>
            <p:ph type="body" sz="quarter" idx="17"/>
          </p:nvPr>
        </p:nvSpPr>
        <p:spPr>
          <a:xfrm>
            <a:off x="749808" y="776329"/>
            <a:ext cx="5437632" cy="1107996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755135" y="2114952"/>
            <a:ext cx="5437632" cy="184666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/>
          </p:nvPr>
        </p:nvSpPr>
        <p:spPr>
          <a:xfrm>
            <a:off x="1065186" y="2530245"/>
            <a:ext cx="4806875" cy="1957844"/>
          </a:xfrm>
          <a:prstGeom prst="rect">
            <a:avLst/>
          </a:prstGeom>
        </p:spPr>
        <p:txBody>
          <a:bodyPr/>
          <a:lstStyle>
            <a:lvl1pPr>
              <a:lnSpc>
                <a:spcPts val="1980"/>
              </a:lnSpc>
              <a:defRPr sz="9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6"/>
          <p:cNvSpPr>
            <a:spLocks noGrp="1"/>
          </p:cNvSpPr>
          <p:nvPr>
            <p:ph type="body" sz="quarter" idx="21"/>
          </p:nvPr>
        </p:nvSpPr>
        <p:spPr>
          <a:xfrm>
            <a:off x="755134" y="178935"/>
            <a:ext cx="4806875" cy="27443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54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8A85B0-B1BA-4509-BB5D-52E5A8A3D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0091" y="176640"/>
            <a:ext cx="877900" cy="1048603"/>
          </a:xfrm>
          <a:prstGeom prst="rect">
            <a:avLst/>
          </a:prstGeom>
        </p:spPr>
      </p:pic>
      <p:sp>
        <p:nvSpPr>
          <p:cNvPr id="3" name="Espace réservé du graphique 2">
            <a:extLst>
              <a:ext uri="{FF2B5EF4-FFF2-40B4-BE49-F238E27FC236}">
                <a16:creationId xmlns:a16="http://schemas.microsoft.com/office/drawing/2014/main" id="{3079778E-A4D6-4FA4-B662-14DEC361C369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00045" y="1884325"/>
            <a:ext cx="4942147" cy="3175000"/>
          </a:xfrm>
          <a:prstGeom prst="rect">
            <a:avLst/>
          </a:prstGeom>
        </p:spPr>
        <p:txBody>
          <a:bodyPr/>
          <a:lstStyle>
            <a:lvl1pPr>
              <a:defRPr>
                <a:latin typeface="FFF Equipe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0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4" y="178935"/>
            <a:ext cx="4806875" cy="27443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54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773423" y="718148"/>
            <a:ext cx="4788587" cy="184666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9"/>
          </p:nvPr>
        </p:nvSpPr>
        <p:spPr>
          <a:xfrm>
            <a:off x="759625" y="1088136"/>
            <a:ext cx="4806875" cy="294542"/>
          </a:xfrm>
          <a:prstGeom prst="rect">
            <a:avLst/>
          </a:prstGeom>
        </p:spPr>
        <p:txBody>
          <a:bodyPr/>
          <a:lstStyle>
            <a:lvl1pPr>
              <a:lnSpc>
                <a:spcPts val="1980"/>
              </a:lnSpc>
              <a:defRPr sz="9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15"/>
          <p:cNvSpPr>
            <a:spLocks noGrp="1"/>
          </p:cNvSpPr>
          <p:nvPr>
            <p:ph type="body" sz="quarter" idx="22"/>
          </p:nvPr>
        </p:nvSpPr>
        <p:spPr>
          <a:xfrm>
            <a:off x="6163058" y="1093639"/>
            <a:ext cx="2384863" cy="881467"/>
          </a:xfrm>
          <a:prstGeom prst="rect">
            <a:avLst/>
          </a:prstGeom>
        </p:spPr>
        <p:txBody>
          <a:bodyPr>
            <a:normAutofit/>
          </a:bodyPr>
          <a:lstStyle>
            <a:lvl1pPr marL="154305" indent="-154305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9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755136" y="2306026"/>
            <a:ext cx="524790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  2"/>
          <p:cNvSpPr>
            <a:spLocks noGrp="1"/>
          </p:cNvSpPr>
          <p:nvPr>
            <p:ph type="pic" sz="quarter" idx="25"/>
          </p:nvPr>
        </p:nvSpPr>
        <p:spPr>
          <a:xfrm>
            <a:off x="6185916" y="2313186"/>
            <a:ext cx="600303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8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630" kern="1200" spc="184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822960"/>
              <a:t>30/08/2021</a:t>
            </a:fld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96B061-4546-4C91-A49D-D5AA3CB15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0091" y="176640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2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solidFill>
          <a:srgbClr val="1A1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5309" r="-300" b="14530"/>
          <a:stretch/>
        </p:blipFill>
        <p:spPr>
          <a:xfrm>
            <a:off x="6095" y="-70837"/>
            <a:ext cx="12230239" cy="6928838"/>
          </a:xfrm>
          <a:prstGeom prst="rect">
            <a:avLst/>
          </a:prstGeom>
        </p:spPr>
      </p:pic>
      <p:sp>
        <p:nvSpPr>
          <p:cNvPr id="14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716280" y="137161"/>
            <a:ext cx="4282440" cy="30654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40" b="1" i="0" baseline="0">
                <a:solidFill>
                  <a:srgbClr val="FF0000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704851" y="3611881"/>
            <a:ext cx="9963151" cy="738664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8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630" kern="1200" spc="184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822960"/>
              <a:t>30/08/2021</a:t>
            </a:fld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519CA7-677A-5042-889C-DF4AE0F49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1" y="6260198"/>
            <a:ext cx="471731" cy="5054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BDEB8-0D95-4999-A5B3-0DD0DABEFD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0091" y="137163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47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bg>
      <p:bgPr>
        <a:solidFill>
          <a:srgbClr val="1A1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5309" r="-300" b="14530"/>
          <a:stretch/>
        </p:blipFill>
        <p:spPr>
          <a:xfrm>
            <a:off x="6095" y="-70837"/>
            <a:ext cx="12230239" cy="6928838"/>
          </a:xfrm>
          <a:prstGeom prst="rect">
            <a:avLst/>
          </a:prstGeom>
        </p:spPr>
      </p:pic>
      <p:sp>
        <p:nvSpPr>
          <p:cNvPr id="14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716280" y="137161"/>
            <a:ext cx="4282440" cy="30654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40" b="1" i="0" baseline="0">
                <a:solidFill>
                  <a:srgbClr val="FF0000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704851" y="3611881"/>
            <a:ext cx="9963151" cy="738664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8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630" kern="1200" spc="184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822960"/>
              <a:t>30/08/2021</a:t>
            </a:fld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519CA7-677A-5042-889C-DF4AE0F49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1" y="6260198"/>
            <a:ext cx="471731" cy="5054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BDEB8-0D95-4999-A5B3-0DD0DABEFD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0091" y="137163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56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9618" r="450" b="9700"/>
          <a:stretch/>
        </p:blipFill>
        <p:spPr>
          <a:xfrm>
            <a:off x="6096" y="-45721"/>
            <a:ext cx="12185904" cy="6903721"/>
          </a:xfrm>
          <a:prstGeom prst="rect">
            <a:avLst/>
          </a:prstGeom>
        </p:spPr>
      </p:pic>
      <p:sp>
        <p:nvSpPr>
          <p:cNvPr id="14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49808" y="884972"/>
            <a:ext cx="5437632" cy="553998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CONTACTS</a:t>
            </a:r>
            <a:endParaRPr lang="fr-FR" dirty="0"/>
          </a:p>
        </p:txBody>
      </p:sp>
      <p:sp>
        <p:nvSpPr>
          <p:cNvPr id="19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56386" y="2669892"/>
            <a:ext cx="2525359" cy="203132"/>
          </a:xfrm>
          <a:prstGeom prst="rect">
            <a:avLst/>
          </a:prstGeom>
        </p:spPr>
        <p:txBody>
          <a:bodyPr/>
          <a:lstStyle>
            <a:lvl1pPr>
              <a:defRPr sz="99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3460733" y="2669892"/>
            <a:ext cx="2525359" cy="203132"/>
          </a:xfrm>
          <a:prstGeom prst="rect">
            <a:avLst/>
          </a:prstGeom>
        </p:spPr>
        <p:txBody>
          <a:bodyPr/>
          <a:lstStyle>
            <a:lvl1pPr>
              <a:defRPr sz="99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25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6165078" y="2657587"/>
            <a:ext cx="2525359" cy="203132"/>
          </a:xfrm>
          <a:prstGeom prst="rect">
            <a:avLst/>
          </a:prstGeom>
        </p:spPr>
        <p:txBody>
          <a:bodyPr/>
          <a:lstStyle>
            <a:lvl1pPr>
              <a:defRPr sz="99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29" name="Espace réservé du texte 6"/>
          <p:cNvSpPr>
            <a:spLocks noGrp="1"/>
          </p:cNvSpPr>
          <p:nvPr>
            <p:ph type="body" sz="quarter" idx="25" hasCustomPrompt="1"/>
          </p:nvPr>
        </p:nvSpPr>
        <p:spPr>
          <a:xfrm>
            <a:off x="8889029" y="2651232"/>
            <a:ext cx="2525359" cy="203132"/>
          </a:xfrm>
          <a:prstGeom prst="rect">
            <a:avLst/>
          </a:prstGeom>
        </p:spPr>
        <p:txBody>
          <a:bodyPr/>
          <a:lstStyle>
            <a:lvl1pPr>
              <a:defRPr sz="99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49810" y="3223936"/>
            <a:ext cx="2531231" cy="444609"/>
          </a:xfrm>
          <a:prstGeom prst="rect">
            <a:avLst/>
          </a:prstGeom>
        </p:spPr>
        <p:txBody>
          <a:bodyPr/>
          <a:lstStyle>
            <a:lvl1pPr>
              <a:lnSpc>
                <a:spcPts val="1350"/>
              </a:lnSpc>
              <a:defRPr sz="9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Téléphone : </a:t>
            </a:r>
          </a:p>
          <a:p>
            <a:pPr lvl="0"/>
            <a:r>
              <a:rPr lang="fr-FR" dirty="0"/>
              <a:t>Mail :</a:t>
            </a:r>
          </a:p>
        </p:txBody>
      </p:sp>
      <p:sp>
        <p:nvSpPr>
          <p:cNvPr id="33" name="Espace réservé du texte 6"/>
          <p:cNvSpPr>
            <a:spLocks noGrp="1"/>
          </p:cNvSpPr>
          <p:nvPr>
            <p:ph type="body" sz="quarter" idx="26" hasCustomPrompt="1"/>
          </p:nvPr>
        </p:nvSpPr>
        <p:spPr>
          <a:xfrm>
            <a:off x="3454861" y="3223936"/>
            <a:ext cx="2531231" cy="444609"/>
          </a:xfrm>
          <a:prstGeom prst="rect">
            <a:avLst/>
          </a:prstGeom>
        </p:spPr>
        <p:txBody>
          <a:bodyPr/>
          <a:lstStyle>
            <a:lvl1pPr>
              <a:lnSpc>
                <a:spcPts val="1350"/>
              </a:lnSpc>
              <a:defRPr sz="9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Téléphone : </a:t>
            </a:r>
          </a:p>
          <a:p>
            <a:pPr lvl="0"/>
            <a:r>
              <a:rPr lang="fr-FR" dirty="0"/>
              <a:t>Mail :</a:t>
            </a:r>
          </a:p>
        </p:txBody>
      </p:sp>
      <p:sp>
        <p:nvSpPr>
          <p:cNvPr id="34" name="Espace réservé du texte 6"/>
          <p:cNvSpPr>
            <a:spLocks noGrp="1"/>
          </p:cNvSpPr>
          <p:nvPr>
            <p:ph type="body" sz="quarter" idx="27" hasCustomPrompt="1"/>
          </p:nvPr>
        </p:nvSpPr>
        <p:spPr>
          <a:xfrm>
            <a:off x="6159911" y="3220949"/>
            <a:ext cx="2531231" cy="461665"/>
          </a:xfrm>
          <a:prstGeom prst="rect">
            <a:avLst/>
          </a:prstGeom>
        </p:spPr>
        <p:txBody>
          <a:bodyPr/>
          <a:lstStyle>
            <a:lvl1pPr>
              <a:lnSpc>
                <a:spcPts val="1350"/>
              </a:lnSpc>
              <a:defRPr sz="9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Téléphone :</a:t>
            </a:r>
          </a:p>
          <a:p>
            <a:pPr lvl="0"/>
            <a:r>
              <a:rPr lang="fr-FR" dirty="0"/>
              <a:t>Mail :</a:t>
            </a:r>
          </a:p>
        </p:txBody>
      </p:sp>
      <p:sp>
        <p:nvSpPr>
          <p:cNvPr id="35" name="Espace réservé du texte 6"/>
          <p:cNvSpPr>
            <a:spLocks noGrp="1"/>
          </p:cNvSpPr>
          <p:nvPr>
            <p:ph type="body" sz="quarter" idx="28" hasCustomPrompt="1"/>
          </p:nvPr>
        </p:nvSpPr>
        <p:spPr>
          <a:xfrm>
            <a:off x="8883157" y="3220949"/>
            <a:ext cx="2531231" cy="461665"/>
          </a:xfrm>
          <a:prstGeom prst="rect">
            <a:avLst/>
          </a:prstGeom>
        </p:spPr>
        <p:txBody>
          <a:bodyPr/>
          <a:lstStyle>
            <a:lvl1pPr>
              <a:lnSpc>
                <a:spcPts val="1350"/>
              </a:lnSpc>
              <a:defRPr sz="9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Téléphone : </a:t>
            </a:r>
          </a:p>
          <a:p>
            <a:pPr lvl="0"/>
            <a:r>
              <a:rPr lang="fr-FR" dirty="0"/>
              <a:t>Mail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FAD212-6096-9743-A4E1-E887289BD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1" y="6260198"/>
            <a:ext cx="471731" cy="5054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1F724-3A3C-44B5-9046-D9820ED10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0091" y="176640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3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9618" r="450" b="9700"/>
          <a:stretch/>
        </p:blipFill>
        <p:spPr>
          <a:xfrm>
            <a:off x="6096" y="-45721"/>
            <a:ext cx="12185904" cy="6903721"/>
          </a:xfrm>
          <a:prstGeom prst="rect">
            <a:avLst/>
          </a:prstGeom>
        </p:spPr>
      </p:pic>
      <p:sp>
        <p:nvSpPr>
          <p:cNvPr id="14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3815541" y="1951672"/>
            <a:ext cx="4757651" cy="1477328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Texte de remerciement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FAD212-6096-9743-A4E1-E887289BD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1" y="6260198"/>
            <a:ext cx="471731" cy="5054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489EAD-83A4-47C0-9601-4B0FF29190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0091" y="176640"/>
            <a:ext cx="877900" cy="1048603"/>
          </a:xfrm>
          <a:prstGeom prst="rect">
            <a:avLst/>
          </a:prstGeom>
        </p:spPr>
      </p:pic>
      <p:pic>
        <p:nvPicPr>
          <p:cNvPr id="8" name="Image 7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16F6AB36-AE1D-438B-9E89-AB19EF2407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4819364"/>
            <a:ext cx="100470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22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7" y="1772816"/>
            <a:ext cx="9877777" cy="43533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384000" y="6453337"/>
            <a:ext cx="1440000" cy="360000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>
                <a:solidFill>
                  <a:srgbClr val="96989B"/>
                </a:solidFill>
              </a:defRPr>
            </a:lvl1pPr>
          </a:lstStyle>
          <a:p>
            <a:fld id="{A2A19EE6-A0FA-47D9-A6C6-D3BAF3BBB057}" type="datetime1">
              <a:rPr lang="fr-FR" smtClean="0"/>
              <a:pPr/>
              <a:t>30/08/2021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20640" y="6453336"/>
            <a:ext cx="1439989" cy="360000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>
                <a:solidFill>
                  <a:srgbClr val="96989B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0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5A026F-20DE-864E-9255-C7760D03C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1639"/>
            <a:ext cx="12388735" cy="87692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3BF47E-36D8-A046-9CAA-D221B3F5C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93" y="1557010"/>
            <a:ext cx="2580907" cy="2765639"/>
          </a:xfrm>
          <a:prstGeom prst="rect">
            <a:avLst/>
          </a:prstGeom>
        </p:spPr>
      </p:pic>
      <p:pic>
        <p:nvPicPr>
          <p:cNvPr id="3" name="Image 2" descr="Une image contenant signe, horloge&#10;&#10;Description générée automatiquement">
            <a:extLst>
              <a:ext uri="{FF2B5EF4-FFF2-40B4-BE49-F238E27FC236}">
                <a16:creationId xmlns:a16="http://schemas.microsoft.com/office/drawing/2014/main" id="{F98FF1DF-3134-480D-B94B-F0EA00B64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11941" b="8449"/>
          <a:stretch/>
        </p:blipFill>
        <p:spPr>
          <a:xfrm>
            <a:off x="6503323" y="2046177"/>
            <a:ext cx="1497816" cy="1787303"/>
          </a:xfrm>
          <a:prstGeom prst="rect">
            <a:avLst/>
          </a:prstGeom>
        </p:spPr>
      </p:pic>
      <p:pic>
        <p:nvPicPr>
          <p:cNvPr id="7" name="Image 6" descr="Une image contenant chemise, lumière&#10;&#10;Description générée automatiquement">
            <a:extLst>
              <a:ext uri="{FF2B5EF4-FFF2-40B4-BE49-F238E27FC236}">
                <a16:creationId xmlns:a16="http://schemas.microsoft.com/office/drawing/2014/main" id="{3E6301F4-0706-443A-849D-CC0C98288E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27" y="4819364"/>
            <a:ext cx="100470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7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agnigramme E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883832" y="6377943"/>
            <a:ext cx="1698567" cy="332399"/>
          </a:xfrm>
          <a:prstGeom prst="rect">
            <a:avLst/>
          </a:prstGeom>
        </p:spPr>
        <p:txBody>
          <a:bodyPr/>
          <a:lstStyle/>
          <a:p>
            <a:pPr defTabSz="822960"/>
            <a:fld id="{B6F15528-21DE-4FAA-801E-634DDDAF4B2B}" type="slidenum">
              <a:rPr lang="fr-FR" sz="1620" smtClean="0">
                <a:solidFill>
                  <a:prstClr val="black">
                    <a:tint val="75000"/>
                  </a:prstClr>
                </a:solidFill>
              </a:rPr>
              <a:pPr defTabSz="822960"/>
              <a:t>‹N°›</a:t>
            </a:fld>
            <a:endParaRPr lang="fr-FR" sz="162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bject 8"/>
          <p:cNvSpPr/>
          <p:nvPr userDrawn="1"/>
        </p:nvSpPr>
        <p:spPr>
          <a:xfrm>
            <a:off x="512036" y="483459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rgbClr val="00318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/>
          <a:stretch/>
        </p:blipFill>
        <p:spPr>
          <a:xfrm>
            <a:off x="7459523" y="2697480"/>
            <a:ext cx="4732479" cy="37088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210992-3DA5-49F9-AAD7-C6994C2F35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0217" y="161953"/>
            <a:ext cx="1499747" cy="178628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3818566-3B06-471C-951C-FCE4992A1861}"/>
              </a:ext>
            </a:extLst>
          </p:cNvPr>
          <p:cNvCxnSpPr>
            <a:endCxn id="51" idx="1"/>
          </p:cNvCxnSpPr>
          <p:nvPr userDrawn="1"/>
        </p:nvCxnSpPr>
        <p:spPr>
          <a:xfrm flipH="1" flipV="1">
            <a:off x="3461215" y="6085445"/>
            <a:ext cx="5454575" cy="67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AE080D-8FD4-42C4-93A9-6DA8F967D5CD}"/>
              </a:ext>
            </a:extLst>
          </p:cNvPr>
          <p:cNvCxnSpPr>
            <a:stCxn id="41" idx="3"/>
          </p:cNvCxnSpPr>
          <p:nvPr userDrawn="1"/>
        </p:nvCxnSpPr>
        <p:spPr>
          <a:xfrm>
            <a:off x="4756164" y="2423051"/>
            <a:ext cx="296099" cy="4826"/>
          </a:xfrm>
          <a:prstGeom prst="line">
            <a:avLst/>
          </a:prstGeom>
          <a:ln w="952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5E4037C-5184-4478-A15A-F15D45997707}"/>
              </a:ext>
            </a:extLst>
          </p:cNvPr>
          <p:cNvCxnSpPr/>
          <p:nvPr userDrawn="1"/>
        </p:nvCxnSpPr>
        <p:spPr>
          <a:xfrm flipH="1">
            <a:off x="1064200" y="3455489"/>
            <a:ext cx="613791" cy="277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7490A09-9455-49DB-A357-9B6CE80315E0}"/>
              </a:ext>
            </a:extLst>
          </p:cNvPr>
          <p:cNvCxnSpPr/>
          <p:nvPr userDrawn="1"/>
        </p:nvCxnSpPr>
        <p:spPr>
          <a:xfrm flipH="1">
            <a:off x="1064200" y="3837278"/>
            <a:ext cx="613791" cy="277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318DBB4-7E54-45D6-8916-70A2A1ACA13C}"/>
              </a:ext>
            </a:extLst>
          </p:cNvPr>
          <p:cNvCxnSpPr>
            <a:stCxn id="34" idx="1"/>
          </p:cNvCxnSpPr>
          <p:nvPr userDrawn="1"/>
        </p:nvCxnSpPr>
        <p:spPr>
          <a:xfrm flipH="1">
            <a:off x="1068946" y="3068209"/>
            <a:ext cx="613791" cy="277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30B80DC-F65A-4F45-B105-9F1BBF26C7DC}"/>
              </a:ext>
            </a:extLst>
          </p:cNvPr>
          <p:cNvCxnSpPr>
            <a:endCxn id="31" idx="1"/>
          </p:cNvCxnSpPr>
          <p:nvPr userDrawn="1"/>
        </p:nvCxnSpPr>
        <p:spPr>
          <a:xfrm flipV="1">
            <a:off x="882977" y="2402929"/>
            <a:ext cx="1468829" cy="456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3891690-64E1-4DB3-A847-55E3490B5213}"/>
              </a:ext>
            </a:extLst>
          </p:cNvPr>
          <p:cNvCxnSpPr/>
          <p:nvPr userDrawn="1"/>
        </p:nvCxnSpPr>
        <p:spPr>
          <a:xfrm flipH="1">
            <a:off x="1070083" y="4223210"/>
            <a:ext cx="613791" cy="277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7F53871-F0AA-495E-B16A-EEB2C1DD0FF5}"/>
              </a:ext>
            </a:extLst>
          </p:cNvPr>
          <p:cNvCxnSpPr/>
          <p:nvPr userDrawn="1"/>
        </p:nvCxnSpPr>
        <p:spPr>
          <a:xfrm flipH="1">
            <a:off x="1074859" y="4628536"/>
            <a:ext cx="613791" cy="2778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AF49DBC-82F7-49D4-9442-FF80A31034ED}"/>
              </a:ext>
            </a:extLst>
          </p:cNvPr>
          <p:cNvCxnSpPr/>
          <p:nvPr userDrawn="1"/>
        </p:nvCxnSpPr>
        <p:spPr>
          <a:xfrm flipH="1" flipV="1">
            <a:off x="1061603" y="5043932"/>
            <a:ext cx="557988" cy="5649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5B4DA77-15C2-4093-960D-0C471E5AB014}"/>
              </a:ext>
            </a:extLst>
          </p:cNvPr>
          <p:cNvCxnSpPr/>
          <p:nvPr userDrawn="1"/>
        </p:nvCxnSpPr>
        <p:spPr>
          <a:xfrm flipH="1">
            <a:off x="7154040" y="2565116"/>
            <a:ext cx="11126" cy="1707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0FAE05B-5FE5-4E5B-B7F3-BF6A2A4202E5}"/>
              </a:ext>
            </a:extLst>
          </p:cNvPr>
          <p:cNvCxnSpPr/>
          <p:nvPr userDrawn="1"/>
        </p:nvCxnSpPr>
        <p:spPr>
          <a:xfrm>
            <a:off x="1626001" y="2114575"/>
            <a:ext cx="6179503" cy="96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50FC6C9-E01F-4DA6-85DE-6CA7943D88EB}"/>
              </a:ext>
            </a:extLst>
          </p:cNvPr>
          <p:cNvCxnSpPr/>
          <p:nvPr userDrawn="1"/>
        </p:nvCxnSpPr>
        <p:spPr>
          <a:xfrm flipH="1">
            <a:off x="1873116" y="2580766"/>
            <a:ext cx="5810" cy="3447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413378E-4993-44C8-8CE7-E0FA74C18EBB}"/>
              </a:ext>
            </a:extLst>
          </p:cNvPr>
          <p:cNvCxnSpPr/>
          <p:nvPr userDrawn="1"/>
        </p:nvCxnSpPr>
        <p:spPr>
          <a:xfrm>
            <a:off x="2937380" y="2583592"/>
            <a:ext cx="0" cy="3419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C2C30A3-B5DF-42EA-8423-B977CD3DF453}"/>
              </a:ext>
            </a:extLst>
          </p:cNvPr>
          <p:cNvCxnSpPr/>
          <p:nvPr userDrawn="1"/>
        </p:nvCxnSpPr>
        <p:spPr>
          <a:xfrm flipV="1">
            <a:off x="3349808" y="2941689"/>
            <a:ext cx="21229" cy="17885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C72E8E4-2675-4198-A07D-D41066F8427E}"/>
              </a:ext>
            </a:extLst>
          </p:cNvPr>
          <p:cNvCxnSpPr/>
          <p:nvPr userDrawn="1"/>
        </p:nvCxnSpPr>
        <p:spPr>
          <a:xfrm flipH="1">
            <a:off x="3374004" y="2111384"/>
            <a:ext cx="192" cy="88059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2AF90F3-15F4-4562-B2BD-ED6B8470CC0B}"/>
              </a:ext>
            </a:extLst>
          </p:cNvPr>
          <p:cNvCxnSpPr/>
          <p:nvPr userDrawn="1"/>
        </p:nvCxnSpPr>
        <p:spPr>
          <a:xfrm flipH="1">
            <a:off x="2878881" y="2114575"/>
            <a:ext cx="1370" cy="4550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5675E2E-CB2B-406E-81EE-40E3297A73E6}"/>
              </a:ext>
            </a:extLst>
          </p:cNvPr>
          <p:cNvCxnSpPr/>
          <p:nvPr userDrawn="1"/>
        </p:nvCxnSpPr>
        <p:spPr>
          <a:xfrm flipH="1">
            <a:off x="1598717" y="2119891"/>
            <a:ext cx="1370" cy="4550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E9F3C5C7-5EB2-4A1A-B6C0-EE991F05DA1A}"/>
              </a:ext>
            </a:extLst>
          </p:cNvPr>
          <p:cNvCxnSpPr/>
          <p:nvPr userDrawn="1"/>
        </p:nvCxnSpPr>
        <p:spPr>
          <a:xfrm flipH="1">
            <a:off x="5554567" y="2128544"/>
            <a:ext cx="1370" cy="4550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4">
            <a:extLst>
              <a:ext uri="{FF2B5EF4-FFF2-40B4-BE49-F238E27FC236}">
                <a16:creationId xmlns:a16="http://schemas.microsoft.com/office/drawing/2014/main" id="{373A8113-588C-4548-923F-C40585266F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2736" y="3693336"/>
            <a:ext cx="3508685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 PPF 53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Arnaud BULENGER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14955D0-268E-410E-810D-17FDF48C7E2B}"/>
              </a:ext>
            </a:extLst>
          </p:cNvPr>
          <p:cNvCxnSpPr/>
          <p:nvPr userDrawn="1"/>
        </p:nvCxnSpPr>
        <p:spPr>
          <a:xfrm flipH="1" flipV="1">
            <a:off x="7675209" y="2136555"/>
            <a:ext cx="3917" cy="31366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ce réservé du numéro de diapositive 2">
            <a:extLst>
              <a:ext uri="{FF2B5EF4-FFF2-40B4-BE49-F238E27FC236}">
                <a16:creationId xmlns:a16="http://schemas.microsoft.com/office/drawing/2014/main" id="{FF0792B3-3D8F-4EB6-8680-628B6CEE37D0}"/>
              </a:ext>
            </a:extLst>
          </p:cNvPr>
          <p:cNvSpPr txBox="1">
            <a:spLocks/>
          </p:cNvSpPr>
          <p:nvPr userDrawn="1"/>
        </p:nvSpPr>
        <p:spPr>
          <a:xfrm>
            <a:off x="7163999" y="5927571"/>
            <a:ext cx="16002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0820DBF2-2FD1-4617-9D5D-D22F5E05CF97}" type="slidenum">
              <a:rPr lang="fr-FR" sz="1300" b="1" smtClean="0">
                <a:solidFill>
                  <a:srgbClr val="808080"/>
                </a:solidFill>
                <a:latin typeface="Arial"/>
              </a:rPr>
              <a:pPr algn="r">
                <a:defRPr/>
              </a:pPr>
              <a:t>‹N°›</a:t>
            </a:fld>
            <a:endParaRPr lang="fr-FR" sz="1300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DA5E241C-9B91-4AA4-A9A8-3974DDB815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8050" y="2234891"/>
            <a:ext cx="1140193" cy="3396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C.T.R C FORMATION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Xavier LACRAZ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5774742B-6C50-4AC1-B893-A379A2E804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1805" y="2231566"/>
            <a:ext cx="1076042" cy="342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5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itchFamily="34" charset="-79"/>
              <a:ea typeface="+mn-ea"/>
              <a:cs typeface="Gisha" pitchFamily="34" charset="-79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C.T.R FORMATION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Willy LACOSTE</a:t>
            </a:r>
          </a:p>
        </p:txBody>
      </p:sp>
      <p:sp>
        <p:nvSpPr>
          <p:cNvPr id="32" name="ZoneTexte 16">
            <a:extLst>
              <a:ext uri="{FF2B5EF4-FFF2-40B4-BE49-F238E27FC236}">
                <a16:creationId xmlns:a16="http://schemas.microsoft.com/office/drawing/2014/main" id="{85D3401D-9A91-4FDD-A35B-44C2F9615F4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03721" y="1536639"/>
            <a:ext cx="4810707" cy="288541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DIRECTEUR TECHNIQUE REGIONAL. CTS.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Lionnel DUCLOZ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F919043-4B97-49C2-8252-8F9D54CB6B1A}"/>
              </a:ext>
            </a:extLst>
          </p:cNvPr>
          <p:cNvCxnSpPr>
            <a:endCxn id="41" idx="0"/>
          </p:cNvCxnSpPr>
          <p:nvPr userDrawn="1"/>
        </p:nvCxnSpPr>
        <p:spPr>
          <a:xfrm flipH="1">
            <a:off x="4186161" y="2034307"/>
            <a:ext cx="5288" cy="2218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24">
            <a:extLst>
              <a:ext uri="{FF2B5EF4-FFF2-40B4-BE49-F238E27FC236}">
                <a16:creationId xmlns:a16="http://schemas.microsoft.com/office/drawing/2014/main" id="{F5391B95-65F7-4096-9A09-B25B49B12C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2736" y="2929709"/>
            <a:ext cx="3508685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 PPF 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Karl MARCHAND</a:t>
            </a:r>
          </a:p>
        </p:txBody>
      </p:sp>
      <p:sp>
        <p:nvSpPr>
          <p:cNvPr id="35" name="ZoneTexte 24">
            <a:extLst>
              <a:ext uri="{FF2B5EF4-FFF2-40B4-BE49-F238E27FC236}">
                <a16:creationId xmlns:a16="http://schemas.microsoft.com/office/drawing/2014/main" id="{0004C559-202C-4695-8E0A-07004FDE5C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6327" y="4083177"/>
            <a:ext cx="3533278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  PPF 72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Vincent GARNIER</a:t>
            </a:r>
          </a:p>
        </p:txBody>
      </p:sp>
      <p:sp>
        <p:nvSpPr>
          <p:cNvPr id="36" name="ZoneTexte 24">
            <a:extLst>
              <a:ext uri="{FF2B5EF4-FFF2-40B4-BE49-F238E27FC236}">
                <a16:creationId xmlns:a16="http://schemas.microsoft.com/office/drawing/2014/main" id="{C1C40002-FF90-4C94-99A4-333B9E21ED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60442" y="4248695"/>
            <a:ext cx="1798388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 53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Mathieu AIRAULT </a:t>
            </a:r>
          </a:p>
        </p:txBody>
      </p:sp>
      <p:sp>
        <p:nvSpPr>
          <p:cNvPr id="37" name="ZoneTexte 24">
            <a:extLst>
              <a:ext uri="{FF2B5EF4-FFF2-40B4-BE49-F238E27FC236}">
                <a16:creationId xmlns:a16="http://schemas.microsoft.com/office/drawing/2014/main" id="{FE3891B1-CBEF-4BBD-9C37-01E1164FF6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5089" y="4559554"/>
            <a:ext cx="1767149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72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Meddy</a:t>
            </a: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 CHAUVINEAU</a:t>
            </a: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5CA94E35-B680-4926-A4BC-552FBAAABF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61232" y="2231351"/>
            <a:ext cx="1260706" cy="3583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         C.T.R Développement des pratiques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      Arnaud VAUCELLE </a:t>
            </a:r>
          </a:p>
        </p:txBody>
      </p:sp>
      <p:sp>
        <p:nvSpPr>
          <p:cNvPr id="39" name="ZoneTexte 24">
            <a:extLst>
              <a:ext uri="{FF2B5EF4-FFF2-40B4-BE49-F238E27FC236}">
                <a16:creationId xmlns:a16="http://schemas.microsoft.com/office/drawing/2014/main" id="{6E3F25AD-390E-42FC-9C7A-CF6D7FF732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88120" y="5941261"/>
            <a:ext cx="1296552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Agent de développement 72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Florian FREMEAUX </a:t>
            </a: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831CA106-35DF-47FA-B2FA-BDCE6EFC56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99992" y="2249550"/>
            <a:ext cx="1154885" cy="3337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C.T.R. PPF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Yvonnick </a:t>
            </a:r>
            <a:r>
              <a:rPr lang="fr-FR" sz="600" b="1" dirty="0">
                <a:solidFill>
                  <a:prstClr val="black"/>
                </a:solidFill>
                <a:latin typeface="Gisha" pitchFamily="34" charset="-79"/>
                <a:cs typeface="Gisha" pitchFamily="34" charset="-79"/>
              </a:rPr>
              <a:t>SIMON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600" b="1" dirty="0">
                <a:solidFill>
                  <a:srgbClr val="00B050"/>
                </a:solidFill>
                <a:latin typeface="Gisha" pitchFamily="34" charset="-79"/>
                <a:cs typeface="Gisha" pitchFamily="34" charset="-79"/>
              </a:rPr>
              <a:t>Réf régional PA</a:t>
            </a:r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44CCB500-A5BF-4E1A-9EE7-FC9461CB3D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16159" y="2256192"/>
            <a:ext cx="1140005" cy="3337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C.T.R C PPF. CTS.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 Grégoire SORIN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itchFamily="34" charset="-79"/>
              <a:ea typeface="+mn-ea"/>
              <a:cs typeface="Gisha" pitchFamily="34" charset="-79"/>
            </a:endParaRPr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3D9FCF6E-D8AB-462E-81CD-FAD7F782C4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06844" y="2993611"/>
            <a:ext cx="963125" cy="3633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Directeur Pôle Espoir Franck MAUFAY</a:t>
            </a:r>
          </a:p>
        </p:txBody>
      </p:sp>
      <p:sp>
        <p:nvSpPr>
          <p:cNvPr id="43" name="ZoneTexte 24">
            <a:extLst>
              <a:ext uri="{FF2B5EF4-FFF2-40B4-BE49-F238E27FC236}">
                <a16:creationId xmlns:a16="http://schemas.microsoft.com/office/drawing/2014/main" id="{14FD58CA-AAEB-4872-B035-B40C7B67E3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73433" y="3310085"/>
            <a:ext cx="3522626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 PPF 49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Yohann LHOMMEDE</a:t>
            </a:r>
          </a:p>
        </p:txBody>
      </p:sp>
      <p:sp>
        <p:nvSpPr>
          <p:cNvPr id="44" name="ZoneTexte 24">
            <a:extLst>
              <a:ext uri="{FF2B5EF4-FFF2-40B4-BE49-F238E27FC236}">
                <a16:creationId xmlns:a16="http://schemas.microsoft.com/office/drawing/2014/main" id="{83809B0D-6A7E-4C36-94AE-C20D0BAE6A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2736" y="4492814"/>
            <a:ext cx="3508685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 PPF 85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Julien FRADET</a:t>
            </a:r>
          </a:p>
        </p:txBody>
      </p:sp>
      <p:sp>
        <p:nvSpPr>
          <p:cNvPr id="45" name="ZoneTexte 24">
            <a:extLst>
              <a:ext uri="{FF2B5EF4-FFF2-40B4-BE49-F238E27FC236}">
                <a16:creationId xmlns:a16="http://schemas.microsoft.com/office/drawing/2014/main" id="{E13C21D1-7298-43D0-AE77-B3C29FA762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81449" y="4856422"/>
            <a:ext cx="1772594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85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Bastien </a:t>
            </a: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PASQUEREAU</a:t>
            </a:r>
          </a:p>
        </p:txBody>
      </p:sp>
      <p:sp>
        <p:nvSpPr>
          <p:cNvPr id="46" name="ZoneTexte 24">
            <a:extLst>
              <a:ext uri="{FF2B5EF4-FFF2-40B4-BE49-F238E27FC236}">
                <a16:creationId xmlns:a16="http://schemas.microsoft.com/office/drawing/2014/main" id="{84CA755C-B2A2-485F-A78B-008305939A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34319" y="3601626"/>
            <a:ext cx="1770907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 49 </a:t>
            </a:r>
          </a:p>
          <a:p>
            <a:pPr lvl="0" algn="r"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Arnaud MAINDROU - </a:t>
            </a:r>
            <a:r>
              <a:rPr lang="fr-FR" sz="600" b="1" dirty="0">
                <a:solidFill>
                  <a:srgbClr val="00B050"/>
                </a:solidFill>
                <a:latin typeface="Gisha" pitchFamily="34" charset="-79"/>
                <a:cs typeface="Gisha" pitchFamily="34" charset="-79"/>
              </a:rPr>
              <a:t>Réf Régional GDB </a:t>
            </a:r>
            <a:endParaRPr kumimoji="0" lang="fr-FR" sz="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sha" pitchFamily="34" charset="-79"/>
              <a:cs typeface="Gisha" pitchFamily="34" charset="-79"/>
            </a:endParaRPr>
          </a:p>
        </p:txBody>
      </p:sp>
      <p:sp>
        <p:nvSpPr>
          <p:cNvPr id="47" name="ZoneTexte 24">
            <a:extLst>
              <a:ext uri="{FF2B5EF4-FFF2-40B4-BE49-F238E27FC236}">
                <a16:creationId xmlns:a16="http://schemas.microsoft.com/office/drawing/2014/main" id="{D9E20E5E-BC4D-4297-911D-7C0B039D78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28391" y="2975600"/>
            <a:ext cx="1807505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 44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Thomas REGENT</a:t>
            </a:r>
          </a:p>
        </p:txBody>
      </p:sp>
      <p:sp>
        <p:nvSpPr>
          <p:cNvPr id="48" name="ZoneTexte 24">
            <a:extLst>
              <a:ext uri="{FF2B5EF4-FFF2-40B4-BE49-F238E27FC236}">
                <a16:creationId xmlns:a16="http://schemas.microsoft.com/office/drawing/2014/main" id="{83848DEC-E54C-4FA4-AD2A-EBE27B071D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06731" y="2663988"/>
            <a:ext cx="1792325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 44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Rudolph BLANCHARD</a:t>
            </a:r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FEE0ABE5-A220-4076-9B9C-5E3ABD3840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47607" y="5341630"/>
            <a:ext cx="1407041" cy="2663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Educateur technique régional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Denis CALESSE</a:t>
            </a:r>
          </a:p>
        </p:txBody>
      </p:sp>
      <p:sp>
        <p:nvSpPr>
          <p:cNvPr id="50" name="Rectangle 13">
            <a:extLst>
              <a:ext uri="{FF2B5EF4-FFF2-40B4-BE49-F238E27FC236}">
                <a16:creationId xmlns:a16="http://schemas.microsoft.com/office/drawing/2014/main" id="{88401A5D-C655-4BF7-8D1C-F88FF759FA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6366" y="4920429"/>
            <a:ext cx="1436198" cy="2515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Educateur technique régional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Fabien BRAZILLE </a:t>
            </a:r>
          </a:p>
        </p:txBody>
      </p:sp>
      <p:sp>
        <p:nvSpPr>
          <p:cNvPr id="51" name="ZoneTexte 24">
            <a:extLst>
              <a:ext uri="{FF2B5EF4-FFF2-40B4-BE49-F238E27FC236}">
                <a16:creationId xmlns:a16="http://schemas.microsoft.com/office/drawing/2014/main" id="{647EE43B-FBC8-4044-980F-42F34012F16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61215" y="5952353"/>
            <a:ext cx="1246605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Educatrice 49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Alexandra CHIRON </a:t>
            </a:r>
          </a:p>
        </p:txBody>
      </p:sp>
      <p:sp>
        <p:nvSpPr>
          <p:cNvPr id="52" name="ZoneTexte 24">
            <a:extLst>
              <a:ext uri="{FF2B5EF4-FFF2-40B4-BE49-F238E27FC236}">
                <a16:creationId xmlns:a16="http://schemas.microsoft.com/office/drawing/2014/main" id="{7E7D3458-FBF4-443F-B82B-93E3F8F1D8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91129" y="5932489"/>
            <a:ext cx="1229276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Educatrice 85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Coralie BELIN </a:t>
            </a:r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5AD2F51D-690C-4578-A4B7-46797FAC40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8362" y="1852043"/>
            <a:ext cx="2017744" cy="3127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FORMATIONS </a:t>
            </a:r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id="{C3D659BD-5B7B-44A9-8E5E-1814F0AA88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9500" y="1828752"/>
            <a:ext cx="2147282" cy="3127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PROJET PERFORMANCE FEDERAL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(P.P.F</a:t>
            </a: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)</a:t>
            </a:r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873D482F-E09C-4911-9E3E-84493CFEEB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63676" y="1852791"/>
            <a:ext cx="1811652" cy="3098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DÉVELOPPEMENT ET ANIMATION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DES PRATIQUES (D.A.P.)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4D0C5664-88B1-4F54-9573-45CF9C227EEF}"/>
              </a:ext>
            </a:extLst>
          </p:cNvPr>
          <p:cNvCxnSpPr>
            <a:stCxn id="41" idx="2"/>
          </p:cNvCxnSpPr>
          <p:nvPr userDrawn="1"/>
        </p:nvCxnSpPr>
        <p:spPr>
          <a:xfrm flipH="1">
            <a:off x="4186161" y="2589910"/>
            <a:ext cx="1" cy="3658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7C5ACF92-160A-47E4-ACCC-068C2E43CE0A}"/>
              </a:ext>
            </a:extLst>
          </p:cNvPr>
          <p:cNvCxnSpPr/>
          <p:nvPr userDrawn="1"/>
        </p:nvCxnSpPr>
        <p:spPr>
          <a:xfrm>
            <a:off x="5053510" y="2565751"/>
            <a:ext cx="0" cy="3592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13">
            <a:extLst>
              <a:ext uri="{FF2B5EF4-FFF2-40B4-BE49-F238E27FC236}">
                <a16:creationId xmlns:a16="http://schemas.microsoft.com/office/drawing/2014/main" id="{309BCA01-5039-412B-BD0B-0CEC8720B6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01209" y="1562521"/>
            <a:ext cx="1031078" cy="2692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Assistante ETR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Aurélia PINEAU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F3FE6DB-CF86-43CE-B296-AA514F390ACE}"/>
              </a:ext>
            </a:extLst>
          </p:cNvPr>
          <p:cNvCxnSpPr/>
          <p:nvPr userDrawn="1"/>
        </p:nvCxnSpPr>
        <p:spPr>
          <a:xfrm>
            <a:off x="6439099" y="20133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A9555922-A13C-43A8-8226-CEF32D541A24}"/>
              </a:ext>
            </a:extLst>
          </p:cNvPr>
          <p:cNvCxnSpPr/>
          <p:nvPr userDrawn="1"/>
        </p:nvCxnSpPr>
        <p:spPr>
          <a:xfrm flipH="1">
            <a:off x="9148146" y="1689011"/>
            <a:ext cx="14270" cy="4097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11">
            <a:extLst>
              <a:ext uri="{FF2B5EF4-FFF2-40B4-BE49-F238E27FC236}">
                <a16:creationId xmlns:a16="http://schemas.microsoft.com/office/drawing/2014/main" id="{0E87E270-766A-4845-B0AC-7F866EDC85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82135" y="2078491"/>
            <a:ext cx="601697" cy="18723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ARBITRAGE </a:t>
            </a:r>
          </a:p>
        </p:txBody>
      </p:sp>
      <p:sp>
        <p:nvSpPr>
          <p:cNvPr id="62" name="Rectangle 13">
            <a:extLst>
              <a:ext uri="{FF2B5EF4-FFF2-40B4-BE49-F238E27FC236}">
                <a16:creationId xmlns:a16="http://schemas.microsoft.com/office/drawing/2014/main" id="{5034A474-1256-41C4-B535-D7D5C09F72C7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8746278" y="3196122"/>
            <a:ext cx="1757715" cy="2446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CTRA – Anthony TORRALBA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0ED7D4E3-C027-402B-8DF8-0256F6A69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8" t="3112" r="36300" b="33486"/>
          <a:stretch/>
        </p:blipFill>
        <p:spPr>
          <a:xfrm>
            <a:off x="9479493" y="3755145"/>
            <a:ext cx="291284" cy="455012"/>
          </a:xfrm>
          <a:prstGeom prst="rect">
            <a:avLst/>
          </a:prstGeom>
        </p:spPr>
      </p:pic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E1212422-97F5-4920-814D-08678CC4F41E}"/>
              </a:ext>
            </a:extLst>
          </p:cNvPr>
          <p:cNvCxnSpPr/>
          <p:nvPr userDrawn="1"/>
        </p:nvCxnSpPr>
        <p:spPr>
          <a:xfrm flipH="1">
            <a:off x="9606887" y="2284339"/>
            <a:ext cx="2120" cy="163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13">
            <a:extLst>
              <a:ext uri="{FF2B5EF4-FFF2-40B4-BE49-F238E27FC236}">
                <a16:creationId xmlns:a16="http://schemas.microsoft.com/office/drawing/2014/main" id="{86237CF1-CC72-4F2D-9882-CB8B800B4707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1189259" y="3922805"/>
            <a:ext cx="4354601" cy="2852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Lien IR2F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Responsable Aurélie Longepe -  Assistantes: Laetitia Motard et Anne-Sophie Schwartz</a:t>
            </a:r>
          </a:p>
        </p:txBody>
      </p:sp>
      <p:sp>
        <p:nvSpPr>
          <p:cNvPr id="66" name="Rectangle 13">
            <a:extLst>
              <a:ext uri="{FF2B5EF4-FFF2-40B4-BE49-F238E27FC236}">
                <a16:creationId xmlns:a16="http://schemas.microsoft.com/office/drawing/2014/main" id="{4C0B50BE-2AAA-4F53-A521-80EA5EC5FC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98439" y="3564493"/>
            <a:ext cx="963125" cy="3633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Adjoint Pôle Espoir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Ludovic KUCK</a:t>
            </a:r>
          </a:p>
        </p:txBody>
      </p:sp>
      <p:sp>
        <p:nvSpPr>
          <p:cNvPr id="67" name="Rectangle 13">
            <a:extLst>
              <a:ext uri="{FF2B5EF4-FFF2-40B4-BE49-F238E27FC236}">
                <a16:creationId xmlns:a16="http://schemas.microsoft.com/office/drawing/2014/main" id="{A7A2D183-E57F-4452-B453-1A9FBADCAF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65973" y="5762098"/>
            <a:ext cx="1391983" cy="2324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Educateur technique régional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Samuel BOURDET</a:t>
            </a: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FB2D8709-C8A3-44C5-8AF3-0D083ACE7711}"/>
              </a:ext>
            </a:extLst>
          </p:cNvPr>
          <p:cNvCxnSpPr/>
          <p:nvPr userDrawn="1"/>
        </p:nvCxnSpPr>
        <p:spPr>
          <a:xfrm>
            <a:off x="7476465" y="2447790"/>
            <a:ext cx="491579" cy="4078"/>
          </a:xfrm>
          <a:prstGeom prst="line">
            <a:avLst/>
          </a:prstGeom>
          <a:ln w="952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9" name="Rectangle 11">
            <a:extLst>
              <a:ext uri="{FF2B5EF4-FFF2-40B4-BE49-F238E27FC236}">
                <a16:creationId xmlns:a16="http://schemas.microsoft.com/office/drawing/2014/main" id="{6781D25A-2395-4B74-9DA2-31D208B942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3648" y="2245301"/>
            <a:ext cx="1086809" cy="3583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C.T.R  C Développement des pratiques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Lydie CHARRIER 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14EE993B-5268-4947-85EC-00D7C90DAD4A}"/>
              </a:ext>
            </a:extLst>
          </p:cNvPr>
          <p:cNvCxnSpPr/>
          <p:nvPr userDrawn="1"/>
        </p:nvCxnSpPr>
        <p:spPr>
          <a:xfrm flipH="1" flipV="1">
            <a:off x="1085310" y="5466131"/>
            <a:ext cx="499462" cy="243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2A4E75CA-E790-4550-ABA1-EC28EED51DEF}"/>
              </a:ext>
            </a:extLst>
          </p:cNvPr>
          <p:cNvCxnSpPr>
            <a:stCxn id="67" idx="1"/>
          </p:cNvCxnSpPr>
          <p:nvPr userDrawn="1"/>
        </p:nvCxnSpPr>
        <p:spPr>
          <a:xfrm flipH="1" flipV="1">
            <a:off x="1055357" y="5873041"/>
            <a:ext cx="810616" cy="5261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9E64CC20-CA54-4918-BD48-E2B1D939888F}"/>
              </a:ext>
            </a:extLst>
          </p:cNvPr>
          <p:cNvCxnSpPr/>
          <p:nvPr userDrawn="1"/>
        </p:nvCxnSpPr>
        <p:spPr>
          <a:xfrm>
            <a:off x="8153514" y="2584818"/>
            <a:ext cx="21814" cy="16973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24">
            <a:extLst>
              <a:ext uri="{FF2B5EF4-FFF2-40B4-BE49-F238E27FC236}">
                <a16:creationId xmlns:a16="http://schemas.microsoft.com/office/drawing/2014/main" id="{FC43C2CE-EB9F-4808-A9BD-FF14C28A3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5088" y="3292353"/>
            <a:ext cx="1772700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 44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Sébastien CORNUAULT</a:t>
            </a:r>
          </a:p>
        </p:txBody>
      </p:sp>
      <p:sp>
        <p:nvSpPr>
          <p:cNvPr id="74" name="ZoneTexte 24">
            <a:extLst>
              <a:ext uri="{FF2B5EF4-FFF2-40B4-BE49-F238E27FC236}">
                <a16:creationId xmlns:a16="http://schemas.microsoft.com/office/drawing/2014/main" id="{CC039698-8B66-4C35-945D-370BCDFF52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925480" y="5946095"/>
            <a:ext cx="1352270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Agent de développement 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Kevin GENISSEL</a:t>
            </a:r>
          </a:p>
        </p:txBody>
      </p:sp>
      <p:sp>
        <p:nvSpPr>
          <p:cNvPr id="75" name="ZoneTexte 24">
            <a:extLst>
              <a:ext uri="{FF2B5EF4-FFF2-40B4-BE49-F238E27FC236}">
                <a16:creationId xmlns:a16="http://schemas.microsoft.com/office/drawing/2014/main" id="{C92FB4FD-7D00-4F26-AC27-1B67956254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06732" y="5173816"/>
            <a:ext cx="1770791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85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Adrien REMAUD</a:t>
            </a: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2E1A7F14-8077-4937-AF5C-E4C49E37A4D0}"/>
              </a:ext>
            </a:extLst>
          </p:cNvPr>
          <p:cNvCxnSpPr/>
          <p:nvPr userDrawn="1"/>
        </p:nvCxnSpPr>
        <p:spPr>
          <a:xfrm flipV="1">
            <a:off x="6162738" y="1791683"/>
            <a:ext cx="385" cy="12352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E1B6F134-BADC-47BF-B0E8-4AE3C8832C10}"/>
              </a:ext>
            </a:extLst>
          </p:cNvPr>
          <p:cNvCxnSpPr/>
          <p:nvPr userDrawn="1"/>
        </p:nvCxnSpPr>
        <p:spPr>
          <a:xfrm flipV="1">
            <a:off x="6167056" y="3370575"/>
            <a:ext cx="0" cy="2005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 77">
            <a:extLst>
              <a:ext uri="{FF2B5EF4-FFF2-40B4-BE49-F238E27FC236}">
                <a16:creationId xmlns:a16="http://schemas.microsoft.com/office/drawing/2014/main" id="{8934C40D-3F62-465E-8BCB-03ACDF45B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517" t="12463" r="14243"/>
          <a:stretch/>
        </p:blipFill>
        <p:spPr>
          <a:xfrm>
            <a:off x="5255456" y="3504207"/>
            <a:ext cx="337474" cy="501939"/>
          </a:xfrm>
          <a:prstGeom prst="rect">
            <a:avLst/>
          </a:prstGeom>
        </p:spPr>
      </p:pic>
      <p:sp>
        <p:nvSpPr>
          <p:cNvPr id="79" name="ZoneTexte 24">
            <a:extLst>
              <a:ext uri="{FF2B5EF4-FFF2-40B4-BE49-F238E27FC236}">
                <a16:creationId xmlns:a16="http://schemas.microsoft.com/office/drawing/2014/main" id="{1D29B227-668F-4283-9DD2-1C906B1FC6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01269" y="3939513"/>
            <a:ext cx="1770907" cy="27699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C.T.D.A.P  49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François LECOQ 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4DAAC563-532E-496E-8731-B16BE1271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32876" b="39897"/>
          <a:stretch/>
        </p:blipFill>
        <p:spPr>
          <a:xfrm>
            <a:off x="6610196" y="3170726"/>
            <a:ext cx="352148" cy="531072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C0352C21-F44E-4296-8AB6-00417E6E6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5" t="6736" r="30392" b="37493"/>
          <a:stretch/>
        </p:blipFill>
        <p:spPr>
          <a:xfrm>
            <a:off x="3460058" y="2210708"/>
            <a:ext cx="323141" cy="444292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56460319-7643-417A-AB6A-28A763023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11289" r="31784" b="36337"/>
          <a:stretch/>
        </p:blipFill>
        <p:spPr>
          <a:xfrm>
            <a:off x="1158841" y="2204416"/>
            <a:ext cx="336534" cy="455311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9E937E0C-A97C-46AB-ADB3-1DA9B4843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t="13567" r="31784" b="38615"/>
          <a:stretch/>
        </p:blipFill>
        <p:spPr>
          <a:xfrm>
            <a:off x="6221228" y="2205899"/>
            <a:ext cx="370834" cy="458089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CC5148A7-18D2-46CE-AA2D-2AB3B226E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11290" r="29506" b="38615"/>
          <a:stretch/>
        </p:blipFill>
        <p:spPr>
          <a:xfrm>
            <a:off x="3332030" y="1427552"/>
            <a:ext cx="353699" cy="45772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ADC3ABB8-25B9-4601-B5D7-96489F502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4459" r="29506" b="40892"/>
          <a:stretch/>
        </p:blipFill>
        <p:spPr>
          <a:xfrm>
            <a:off x="2337829" y="2201550"/>
            <a:ext cx="321035" cy="453226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D037BE5B-2FF0-4112-BFB1-BC50E5F24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5" t="6735" r="25219" b="29506"/>
          <a:stretch/>
        </p:blipFill>
        <p:spPr>
          <a:xfrm>
            <a:off x="6608192" y="3842328"/>
            <a:ext cx="360039" cy="532172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E4B02BE9-FFD6-45D4-B380-190DA440E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4459" r="31784" b="40891"/>
          <a:stretch/>
        </p:blipFill>
        <p:spPr>
          <a:xfrm>
            <a:off x="8472869" y="4126478"/>
            <a:ext cx="364582" cy="514704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B20ECE03-EBD1-4E44-BF1B-2812347D8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6735" r="31784" b="38615"/>
          <a:stretch/>
        </p:blipFill>
        <p:spPr>
          <a:xfrm>
            <a:off x="8461991" y="4727080"/>
            <a:ext cx="365921" cy="516594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3BAA2B3B-76CE-44D6-9909-F0B23D9ED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6735" r="31784" b="36337"/>
          <a:stretch/>
        </p:blipFill>
        <p:spPr>
          <a:xfrm>
            <a:off x="6606731" y="5058482"/>
            <a:ext cx="339202" cy="498827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FD1C077D-971C-4ED3-9A11-D98A5063C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8" t="13565" r="31593" b="36338"/>
          <a:stretch/>
        </p:blipFill>
        <p:spPr>
          <a:xfrm>
            <a:off x="6614169" y="2599434"/>
            <a:ext cx="356056" cy="460778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1D03BAA4-A2B9-4884-9072-F11C8649A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9012" r="34060" b="44324"/>
          <a:stretch/>
        </p:blipFill>
        <p:spPr>
          <a:xfrm>
            <a:off x="8502668" y="2845582"/>
            <a:ext cx="342258" cy="500983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440B9486-7BC4-4148-A5AF-12FA456BF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4" t="6736" r="29507" b="40891"/>
          <a:stretch/>
        </p:blipFill>
        <p:spPr>
          <a:xfrm>
            <a:off x="8467774" y="3470999"/>
            <a:ext cx="373933" cy="505909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AE567271-2082-4EBE-B07C-E182423B1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6735" r="27229" b="34060"/>
          <a:stretch/>
        </p:blipFill>
        <p:spPr>
          <a:xfrm>
            <a:off x="6592062" y="4460398"/>
            <a:ext cx="370903" cy="535748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AFCD55B4-15C9-4D64-BFF6-6016B8B02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11290" r="31783" b="34060"/>
          <a:stretch/>
        </p:blipFill>
        <p:spPr>
          <a:xfrm>
            <a:off x="2019845" y="2807077"/>
            <a:ext cx="317965" cy="476947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753457D7-7B1C-4314-A04C-2F4D822D6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-1" r="29506" b="43169"/>
          <a:stretch/>
        </p:blipFill>
        <p:spPr>
          <a:xfrm>
            <a:off x="2496302" y="3212869"/>
            <a:ext cx="319523" cy="469098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7F00BC9A-D150-4C9B-8B36-71D7CFF4A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6735" r="29506" b="38615"/>
          <a:stretch/>
        </p:blipFill>
        <p:spPr>
          <a:xfrm>
            <a:off x="2019041" y="3618991"/>
            <a:ext cx="319570" cy="451158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832DA0C3-F7BA-414A-96BA-1DD5F46ED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6735" r="31784" b="43169"/>
          <a:stretch/>
        </p:blipFill>
        <p:spPr>
          <a:xfrm>
            <a:off x="2469294" y="3995424"/>
            <a:ext cx="352033" cy="455572"/>
          </a:xfrm>
          <a:prstGeom prst="rect">
            <a:avLst/>
          </a:prstGeom>
        </p:spPr>
      </p:pic>
      <p:pic>
        <p:nvPicPr>
          <p:cNvPr id="98" name="Image 97">
            <a:extLst>
              <a:ext uri="{FF2B5EF4-FFF2-40B4-BE49-F238E27FC236}">
                <a16:creationId xmlns:a16="http://schemas.microsoft.com/office/drawing/2014/main" id="{6A1D51F9-BD24-4731-97B2-74BEDD581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r="22675" b="29506"/>
          <a:stretch/>
        </p:blipFill>
        <p:spPr>
          <a:xfrm>
            <a:off x="2019982" y="4358011"/>
            <a:ext cx="330852" cy="487739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419E151C-BE13-4616-B26D-18377BAEB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6735" r="29506" b="36337"/>
          <a:stretch/>
        </p:blipFill>
        <p:spPr>
          <a:xfrm>
            <a:off x="1623915" y="4828047"/>
            <a:ext cx="294525" cy="433125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FD92C7A1-A57E-4FFC-8DA9-95EED693B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11290" r="36338" b="45446"/>
          <a:stretch/>
        </p:blipFill>
        <p:spPr>
          <a:xfrm>
            <a:off x="1624437" y="5265465"/>
            <a:ext cx="298327" cy="404873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369F159D-A78D-45BE-9F64-79FC6F36B2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4" t="11289" r="29507" b="31784"/>
          <a:stretch/>
        </p:blipFill>
        <p:spPr>
          <a:xfrm>
            <a:off x="1620592" y="5681523"/>
            <a:ext cx="305190" cy="448808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9C1E8A33-9701-49B6-A31B-CF21821C5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7476" r="26375" b="35825"/>
          <a:stretch/>
        </p:blipFill>
        <p:spPr>
          <a:xfrm>
            <a:off x="8452480" y="5541182"/>
            <a:ext cx="318819" cy="382583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DDF07817-7D89-4202-AF33-D7F4554AC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6664" r="32348" b="45454"/>
          <a:stretch/>
        </p:blipFill>
        <p:spPr>
          <a:xfrm>
            <a:off x="6996456" y="5541182"/>
            <a:ext cx="308878" cy="404629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022BBE70-1842-4003-BE4B-B4C72966A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563" r="31100" b="38188"/>
          <a:stretch/>
        </p:blipFill>
        <p:spPr>
          <a:xfrm>
            <a:off x="5456861" y="5533444"/>
            <a:ext cx="304022" cy="405362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5D5EB22F-6EE8-4CC8-8425-31A4F97BE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4563" r="35825" b="42913"/>
          <a:stretch/>
        </p:blipFill>
        <p:spPr>
          <a:xfrm>
            <a:off x="3928358" y="5537528"/>
            <a:ext cx="312318" cy="401552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AE818F9A-914D-414A-AF95-B12A9BEFD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4" t="4458" r="31784" b="43170"/>
          <a:stretch/>
        </p:blipFill>
        <p:spPr>
          <a:xfrm>
            <a:off x="7745271" y="2184207"/>
            <a:ext cx="330726" cy="475419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1BE46EFF-C09A-457A-8898-4CE32C7AE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6735" r="29506" b="43169"/>
          <a:stretch/>
        </p:blipFill>
        <p:spPr>
          <a:xfrm>
            <a:off x="8819999" y="1478137"/>
            <a:ext cx="342417" cy="437990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00563129-762E-4830-90FE-4C9CD7522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4" t="9013" r="31784" b="38615"/>
          <a:stretch/>
        </p:blipFill>
        <p:spPr>
          <a:xfrm>
            <a:off x="5264698" y="2938516"/>
            <a:ext cx="337297" cy="484865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AB711306-C804-4CC6-BBA3-CC3484D80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4" t="4459" r="39625" b="38615"/>
          <a:stretch/>
        </p:blipFill>
        <p:spPr>
          <a:xfrm>
            <a:off x="4855019" y="2227617"/>
            <a:ext cx="324903" cy="451254"/>
          </a:xfrm>
          <a:prstGeom prst="rect">
            <a:avLst/>
          </a:prstGeom>
        </p:spPr>
      </p:pic>
      <p:sp>
        <p:nvSpPr>
          <p:cNvPr id="110" name="Rectangle 13">
            <a:extLst>
              <a:ext uri="{FF2B5EF4-FFF2-40B4-BE49-F238E27FC236}">
                <a16:creationId xmlns:a16="http://schemas.microsoft.com/office/drawing/2014/main" id="{B8B4C24E-D8CE-4711-86E8-370DCA28B4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3671" y="6186076"/>
            <a:ext cx="1391983" cy="2324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Educateur technique régional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Guillaume MOULLEC</a:t>
            </a:r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D09192AD-39A4-4144-8139-A637E2A27EF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657" y="6242748"/>
            <a:ext cx="447311" cy="11334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Image 111" descr="Une image contenant personne, cravate, homme, posant&#10;&#10;Description générée automatiquement">
            <a:extLst>
              <a:ext uri="{FF2B5EF4-FFF2-40B4-BE49-F238E27FC236}">
                <a16:creationId xmlns:a16="http://schemas.microsoft.com/office/drawing/2014/main" id="{B7997756-66B5-46EE-BEB0-43F17E84D26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" y="6162398"/>
            <a:ext cx="355019" cy="461525"/>
          </a:xfrm>
          <a:prstGeom prst="rect">
            <a:avLst/>
          </a:prstGeom>
        </p:spPr>
      </p:pic>
      <p:sp>
        <p:nvSpPr>
          <p:cNvPr id="113" name="Rectangle 13">
            <a:extLst>
              <a:ext uri="{FF2B5EF4-FFF2-40B4-BE49-F238E27FC236}">
                <a16:creationId xmlns:a16="http://schemas.microsoft.com/office/drawing/2014/main" id="{2671D807-5B43-48E3-A38D-ACC5923DCB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03206" y="4120930"/>
            <a:ext cx="963125" cy="3633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Adjoint Pôle </a:t>
            </a:r>
            <a:r>
              <a:rPr kumimoji="0" lang="fr-FR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GdB</a:t>
            </a: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 et vidéo Baptiste CASANOVA</a:t>
            </a:r>
          </a:p>
        </p:txBody>
      </p:sp>
      <p:pic>
        <p:nvPicPr>
          <p:cNvPr id="114" name="Image 113" descr="Une image contenant clôture, homme, extérieur, personne&#10;&#10;Description générée automatiquement">
            <a:extLst>
              <a:ext uri="{FF2B5EF4-FFF2-40B4-BE49-F238E27FC236}">
                <a16:creationId xmlns:a16="http://schemas.microsoft.com/office/drawing/2014/main" id="{302790E9-201E-43E1-945A-EE7636F59715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08" y="4076146"/>
            <a:ext cx="440202" cy="443042"/>
          </a:xfrm>
          <a:prstGeom prst="rect">
            <a:avLst/>
          </a:prstGeom>
        </p:spPr>
      </p:pic>
      <p:sp>
        <p:nvSpPr>
          <p:cNvPr id="115" name="Rectangle 13">
            <a:extLst>
              <a:ext uri="{FF2B5EF4-FFF2-40B4-BE49-F238E27FC236}">
                <a16:creationId xmlns:a16="http://schemas.microsoft.com/office/drawing/2014/main" id="{02A0E81C-E3E2-4F5D-A50E-3723EE5C7A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10746" y="4745810"/>
            <a:ext cx="963125" cy="3633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</a:rPr>
              <a:t>Coordinatrice socio-péda Lucie </a:t>
            </a:r>
            <a:r>
              <a:rPr lang="fr-FR" sz="600" b="1" dirty="0">
                <a:solidFill>
                  <a:prstClr val="black"/>
                </a:solidFill>
                <a:latin typeface="Gisha" pitchFamily="34" charset="-79"/>
                <a:cs typeface="Gisha" pitchFamily="34" charset="-79"/>
              </a:rPr>
              <a:t>GRENAIS</a:t>
            </a:r>
            <a:endParaRPr kumimoji="0" lang="fr-FR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 pitchFamily="34" charset="-79"/>
              <a:ea typeface="+mn-ea"/>
              <a:cs typeface="Gisha" pitchFamily="34" charset="-79"/>
            </a:endParaRPr>
          </a:p>
        </p:txBody>
      </p:sp>
      <p:pic>
        <p:nvPicPr>
          <p:cNvPr id="116" name="Image 115" descr="Une image contenant personne, femme, extérieur, souriant&#10;&#10;Description générée automatiquement">
            <a:extLst>
              <a:ext uri="{FF2B5EF4-FFF2-40B4-BE49-F238E27FC236}">
                <a16:creationId xmlns:a16="http://schemas.microsoft.com/office/drawing/2014/main" id="{F7BD6548-450D-4BBF-8DDC-05C5273E09D6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40" y="4667035"/>
            <a:ext cx="411942" cy="487739"/>
          </a:xfrm>
          <a:prstGeom prst="rect">
            <a:avLst/>
          </a:prstGeom>
        </p:spPr>
      </p:pic>
      <p:sp>
        <p:nvSpPr>
          <p:cNvPr id="117" name="Rectangle 2">
            <a:extLst>
              <a:ext uri="{FF2B5EF4-FFF2-40B4-BE49-F238E27FC236}">
                <a16:creationId xmlns:a16="http://schemas.microsoft.com/office/drawing/2014/main" id="{6FA62E5C-3675-4D70-9633-D9C15862EA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9534" y="130416"/>
            <a:ext cx="8247505" cy="63427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F Equipe"/>
                <a:ea typeface="+mn-ea"/>
                <a:cs typeface="Gisha" pitchFamily="34" charset="-79"/>
              </a:rPr>
              <a:t>EQUIPE TECHNIQUE REGIONALE Elargie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F Equipe"/>
                <a:ea typeface="+mn-ea"/>
                <a:cs typeface="Gisha" pitchFamily="34" charset="-79"/>
              </a:rPr>
              <a:t>Ligue de football des Pays de la Loire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8442B88-2790-4D24-808A-7E912E52795C}"/>
              </a:ext>
            </a:extLst>
          </p:cNvPr>
          <p:cNvSpPr/>
          <p:nvPr userDrawn="1"/>
        </p:nvSpPr>
        <p:spPr>
          <a:xfrm>
            <a:off x="2764208" y="808026"/>
            <a:ext cx="423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C09200"/>
                </a:solidFill>
                <a:latin typeface="Bradley Hand ITC" panose="03070402050302030203" pitchFamily="66" charset="0"/>
              </a:rPr>
              <a:t>« Ensemble, soyons PRETS, soyons foot »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6491EB25-B7FA-4624-947D-4F298D747422}"/>
              </a:ext>
            </a:extLst>
          </p:cNvPr>
          <p:cNvSpPr txBox="1"/>
          <p:nvPr userDrawn="1"/>
        </p:nvSpPr>
        <p:spPr>
          <a:xfrm>
            <a:off x="2496302" y="1086551"/>
            <a:ext cx="4541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FFF Equipe"/>
              </a:rPr>
              <a:t>Nombre de licenciés : 167 439</a:t>
            </a:r>
          </a:p>
        </p:txBody>
      </p:sp>
    </p:spTree>
    <p:extLst>
      <p:ext uri="{BB962C8B-B14F-4D97-AF65-F5344CB8AC3E}">
        <p14:creationId xmlns:p14="http://schemas.microsoft.com/office/powerpoint/2010/main" val="61797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 logo LF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78240" y="6377943"/>
            <a:ext cx="2804160" cy="332399"/>
          </a:xfrm>
          <a:prstGeom prst="rect">
            <a:avLst/>
          </a:prstGeom>
        </p:spPr>
        <p:txBody>
          <a:bodyPr/>
          <a:lstStyle/>
          <a:p>
            <a:pPr defTabSz="822960"/>
            <a:fld id="{B6F15528-21DE-4FAA-801E-634DDDAF4B2B}" type="slidenum">
              <a:rPr lang="fr-FR" sz="1620" smtClean="0">
                <a:solidFill>
                  <a:prstClr val="black">
                    <a:tint val="75000"/>
                  </a:prstClr>
                </a:solidFill>
              </a:rPr>
              <a:pPr defTabSz="822960"/>
              <a:t>‹N°›</a:t>
            </a:fld>
            <a:endParaRPr lang="fr-FR" sz="162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bject 85"/>
          <p:cNvSpPr/>
          <p:nvPr userDrawn="1"/>
        </p:nvSpPr>
        <p:spPr>
          <a:xfrm>
            <a:off x="762001" y="2574416"/>
            <a:ext cx="9432036" cy="0"/>
          </a:xfrm>
          <a:custGeom>
            <a:avLst/>
            <a:gdLst/>
            <a:ahLst/>
            <a:cxnLst/>
            <a:rect l="l" t="t" r="r" b="b"/>
            <a:pathLst>
              <a:path w="7860030">
                <a:moveTo>
                  <a:pt x="0" y="0"/>
                </a:moveTo>
                <a:lnTo>
                  <a:pt x="786003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762000" y="3058564"/>
            <a:ext cx="4968240" cy="370439"/>
          </a:xfrm>
          <a:prstGeom prst="rect">
            <a:avLst/>
          </a:prstGeom>
        </p:spPr>
        <p:txBody>
          <a:bodyPr/>
          <a:lstStyle>
            <a:lvl1pPr>
              <a:defRPr lang="en-US" sz="1800" kern="1200" spc="184" smtClean="0">
                <a:solidFill>
                  <a:srgbClr val="D1D3D4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/>
              <a:pPr defTabSz="822960"/>
              <a:t>30/08/2021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594362"/>
            <a:ext cx="9966960" cy="147732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36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DE LA PRÉSENTATION</a:t>
            </a:r>
          </a:p>
        </p:txBody>
      </p:sp>
      <p:sp>
        <p:nvSpPr>
          <p:cNvPr id="10" name="object 8"/>
          <p:cNvSpPr/>
          <p:nvPr userDrawn="1"/>
        </p:nvSpPr>
        <p:spPr>
          <a:xfrm>
            <a:off x="512036" y="483459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rgbClr val="00318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/>
          <a:stretch/>
        </p:blipFill>
        <p:spPr>
          <a:xfrm>
            <a:off x="7459523" y="2697480"/>
            <a:ext cx="4732479" cy="37088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210992-3DA5-49F9-AAD7-C6994C2F35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4673" y="439883"/>
            <a:ext cx="1499747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 logos DISTRI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78240" y="6377943"/>
            <a:ext cx="2804160" cy="332399"/>
          </a:xfrm>
          <a:prstGeom prst="rect">
            <a:avLst/>
          </a:prstGeom>
        </p:spPr>
        <p:txBody>
          <a:bodyPr/>
          <a:lstStyle/>
          <a:p>
            <a:pPr defTabSz="822960"/>
            <a:fld id="{B6F15528-21DE-4FAA-801E-634DDDAF4B2B}" type="slidenum">
              <a:rPr lang="fr-FR" sz="1620" smtClean="0">
                <a:solidFill>
                  <a:prstClr val="black">
                    <a:tint val="75000"/>
                  </a:prstClr>
                </a:solidFill>
              </a:rPr>
              <a:pPr defTabSz="822960"/>
              <a:t>‹N°›</a:t>
            </a:fld>
            <a:endParaRPr lang="fr-FR" sz="162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bject 85"/>
          <p:cNvSpPr/>
          <p:nvPr userDrawn="1"/>
        </p:nvSpPr>
        <p:spPr>
          <a:xfrm>
            <a:off x="762001" y="2574416"/>
            <a:ext cx="9432036" cy="0"/>
          </a:xfrm>
          <a:custGeom>
            <a:avLst/>
            <a:gdLst/>
            <a:ahLst/>
            <a:cxnLst/>
            <a:rect l="l" t="t" r="r" b="b"/>
            <a:pathLst>
              <a:path w="7860030">
                <a:moveTo>
                  <a:pt x="0" y="0"/>
                </a:moveTo>
                <a:lnTo>
                  <a:pt x="786003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762000" y="3058564"/>
            <a:ext cx="4968240" cy="370439"/>
          </a:xfrm>
          <a:prstGeom prst="rect">
            <a:avLst/>
          </a:prstGeom>
        </p:spPr>
        <p:txBody>
          <a:bodyPr/>
          <a:lstStyle>
            <a:lvl1pPr>
              <a:defRPr lang="en-US" sz="1800" kern="1200" spc="184" smtClean="0">
                <a:solidFill>
                  <a:srgbClr val="D1D3D4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/>
              <a:pPr defTabSz="822960"/>
              <a:t>30/08/2021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594362"/>
            <a:ext cx="9966960" cy="147732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36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DE LA PRÉSENTATION</a:t>
            </a:r>
          </a:p>
        </p:txBody>
      </p:sp>
      <p:sp>
        <p:nvSpPr>
          <p:cNvPr id="10" name="object 8"/>
          <p:cNvSpPr/>
          <p:nvPr userDrawn="1"/>
        </p:nvSpPr>
        <p:spPr>
          <a:xfrm>
            <a:off x="512036" y="483459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rgbClr val="00318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/>
          <a:stretch/>
        </p:blipFill>
        <p:spPr>
          <a:xfrm>
            <a:off x="7459522" y="2709259"/>
            <a:ext cx="4732479" cy="37088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210992-3DA5-49F9-AAD7-C6994C2F35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4673" y="439883"/>
            <a:ext cx="1499747" cy="1786283"/>
          </a:xfrm>
          <a:prstGeom prst="rect">
            <a:avLst/>
          </a:prstGeom>
        </p:spPr>
      </p:pic>
      <p:pic>
        <p:nvPicPr>
          <p:cNvPr id="4" name="Image 3" descr="Une image contenant texte, dessin, signe&#10;&#10;Description générée automatiquement">
            <a:extLst>
              <a:ext uri="{FF2B5EF4-FFF2-40B4-BE49-F238E27FC236}">
                <a16:creationId xmlns:a16="http://schemas.microsoft.com/office/drawing/2014/main" id="{D1AD7CB1-5763-4B12-B610-73F411A3A5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51" y="4672238"/>
            <a:ext cx="1584325" cy="939140"/>
          </a:xfrm>
          <a:prstGeom prst="rect">
            <a:avLst/>
          </a:prstGeom>
        </p:spPr>
      </p:pic>
      <p:pic>
        <p:nvPicPr>
          <p:cNvPr id="11" name="Image 10" descr="Une image contenant alimentation, signe&#10;&#10;Description générée automatiquement">
            <a:extLst>
              <a:ext uri="{FF2B5EF4-FFF2-40B4-BE49-F238E27FC236}">
                <a16:creationId xmlns:a16="http://schemas.microsoft.com/office/drawing/2014/main" id="{CE0BE006-3ACD-4A7F-9D76-F35F78BC28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91" y="4672238"/>
            <a:ext cx="1088381" cy="1122454"/>
          </a:xfrm>
          <a:prstGeom prst="rect">
            <a:avLst/>
          </a:prstGeom>
        </p:spPr>
      </p:pic>
      <p:pic>
        <p:nvPicPr>
          <p:cNvPr id="18" name="Image 17" descr="Une image contenant signe, alimentation&#10;&#10;Description générée automatiquement">
            <a:extLst>
              <a:ext uri="{FF2B5EF4-FFF2-40B4-BE49-F238E27FC236}">
                <a16:creationId xmlns:a16="http://schemas.microsoft.com/office/drawing/2014/main" id="{12C2335F-B3B6-4EDB-A4FD-2AB92825D6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87" y="4624196"/>
            <a:ext cx="1072559" cy="1232905"/>
          </a:xfrm>
          <a:prstGeom prst="rect">
            <a:avLst/>
          </a:prstGeom>
        </p:spPr>
      </p:pic>
      <p:pic>
        <p:nvPicPr>
          <p:cNvPr id="20" name="Image 19" descr="Une image contenant alimentation, dessin, signe&#10;&#10;Description générée automatiquement">
            <a:extLst>
              <a:ext uri="{FF2B5EF4-FFF2-40B4-BE49-F238E27FC236}">
                <a16:creationId xmlns:a16="http://schemas.microsoft.com/office/drawing/2014/main" id="{17F324DD-3E10-4545-9365-07396AC376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20" y="4644025"/>
            <a:ext cx="942465" cy="1213074"/>
          </a:xfrm>
          <a:prstGeom prst="rect">
            <a:avLst/>
          </a:prstGeom>
        </p:spPr>
      </p:pic>
      <p:pic>
        <p:nvPicPr>
          <p:cNvPr id="24" name="Image 2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4394B28-E0C4-4715-97D4-FC5D9A430C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57" y="4644025"/>
            <a:ext cx="1074843" cy="13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2761327" y="1422362"/>
            <a:ext cx="1586029" cy="147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7" name="Espace réservé du texte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38772" y="1412894"/>
            <a:ext cx="1586029" cy="147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02</a:t>
            </a:r>
            <a:endParaRPr lang="fr-FR" dirty="0"/>
          </a:p>
        </p:txBody>
      </p:sp>
      <p:sp>
        <p:nvSpPr>
          <p:cNvPr id="68" name="Espace réservé du texte 17"/>
          <p:cNvSpPr>
            <a:spLocks noGrp="1"/>
          </p:cNvSpPr>
          <p:nvPr>
            <p:ph type="body" sz="quarter" idx="24" hasCustomPrompt="1"/>
          </p:nvPr>
        </p:nvSpPr>
        <p:spPr>
          <a:xfrm>
            <a:off x="9996372" y="1402579"/>
            <a:ext cx="1586029" cy="147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03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 rot="16200000">
            <a:off x="-1397287" y="2151592"/>
            <a:ext cx="4022136" cy="737387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r>
              <a:rPr lang="fr-FR"/>
              <a:t>SOMMAIRE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1341121" y="3736146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7145" marR="0" indent="0" algn="l" defTabSz="822960" eaLnBrk="1" fontAlgn="auto" latinLnBrk="0" hangingPunct="1">
              <a:lnSpc>
                <a:spcPts val="1035"/>
              </a:lnSpc>
              <a:spcBef>
                <a:spcPts val="563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05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fr-FR" dirty="0"/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1342914" y="4425864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05740" indent="-205740" algn="l">
              <a:lnSpc>
                <a:spcPts val="1035"/>
              </a:lnSpc>
              <a:spcBef>
                <a:spcPts val="563"/>
              </a:spcBef>
              <a:buClr>
                <a:srgbClr val="B46639"/>
              </a:buClr>
              <a:buSzPct val="100000"/>
              <a:buFont typeface="+mj-lt"/>
              <a:buAutoNum type="arabicPeriod" startAt="2"/>
              <a:tabLst/>
              <a:defRPr sz="105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27" hasCustomPrompt="1"/>
          </p:nvPr>
        </p:nvSpPr>
        <p:spPr>
          <a:xfrm>
            <a:off x="1341121" y="4880970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7145" marR="0" indent="0" algn="l" defTabSz="822960" eaLnBrk="1" fontAlgn="auto" latinLnBrk="0" hangingPunct="1">
              <a:lnSpc>
                <a:spcPts val="1035"/>
              </a:lnSpc>
              <a:spcBef>
                <a:spcPts val="563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05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fr-FR" dirty="0"/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342914" y="3281040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05740" indent="-205740" algn="l">
              <a:lnSpc>
                <a:spcPts val="1035"/>
              </a:lnSpc>
              <a:spcBef>
                <a:spcPts val="563"/>
              </a:spcBef>
              <a:buClr>
                <a:srgbClr val="B46639"/>
              </a:buClr>
              <a:buSzPct val="100000"/>
              <a:buFont typeface="+mj-lt"/>
              <a:buAutoNum type="arabicPeriod"/>
              <a:tabLst/>
              <a:defRPr sz="105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36" hasCustomPrompt="1"/>
          </p:nvPr>
        </p:nvSpPr>
        <p:spPr>
          <a:xfrm>
            <a:off x="5072379" y="3735165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7145" marR="0" indent="0" algn="l" defTabSz="822960" eaLnBrk="1" fontAlgn="auto" latinLnBrk="0" hangingPunct="1">
              <a:lnSpc>
                <a:spcPts val="1035"/>
              </a:lnSpc>
              <a:spcBef>
                <a:spcPts val="563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05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fr-FR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5074171" y="4424883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05740" indent="-205740" algn="l">
              <a:lnSpc>
                <a:spcPts val="1035"/>
              </a:lnSpc>
              <a:spcBef>
                <a:spcPts val="563"/>
              </a:spcBef>
              <a:buClr>
                <a:srgbClr val="B46639"/>
              </a:buClr>
              <a:buSzPct val="100000"/>
              <a:buFont typeface="+mj-lt"/>
              <a:buAutoNum type="arabicPeriod" startAt="2"/>
              <a:tabLst/>
              <a:defRPr sz="105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5072379" y="4879990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7145" marR="0" indent="0" algn="l" defTabSz="822960" eaLnBrk="1" fontAlgn="auto" latinLnBrk="0" hangingPunct="1">
              <a:lnSpc>
                <a:spcPts val="1035"/>
              </a:lnSpc>
              <a:spcBef>
                <a:spcPts val="563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05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fr-FR" dirty="0"/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5074171" y="3280059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05740" indent="-205740" algn="l">
              <a:lnSpc>
                <a:spcPts val="1035"/>
              </a:lnSpc>
              <a:spcBef>
                <a:spcPts val="563"/>
              </a:spcBef>
              <a:buClr>
                <a:srgbClr val="B46639"/>
              </a:buClr>
              <a:buSzPct val="100000"/>
              <a:buFont typeface="+mj-lt"/>
              <a:buAutoNum type="arabicPeriod"/>
              <a:tabLst/>
              <a:defRPr sz="105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8564881" y="3732230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7145" marR="0" indent="0" algn="l" defTabSz="822960" eaLnBrk="1" fontAlgn="auto" latinLnBrk="0" hangingPunct="1">
              <a:lnSpc>
                <a:spcPts val="1035"/>
              </a:lnSpc>
              <a:spcBef>
                <a:spcPts val="563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05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fr-FR" dirty="0"/>
          </a:p>
        </p:txBody>
      </p:sp>
      <p:sp>
        <p:nvSpPr>
          <p:cNvPr id="31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8566674" y="4421947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05740" indent="-205740" algn="l">
              <a:lnSpc>
                <a:spcPts val="1035"/>
              </a:lnSpc>
              <a:spcBef>
                <a:spcPts val="563"/>
              </a:spcBef>
              <a:buClr>
                <a:srgbClr val="B46639"/>
              </a:buClr>
              <a:buSzPct val="100000"/>
              <a:buFont typeface="+mj-lt"/>
              <a:buAutoNum type="arabicPeriod" startAt="2"/>
              <a:tabLst/>
              <a:defRPr sz="105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32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8564881" y="4877054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7145" marR="0" indent="0" algn="l" defTabSz="822960" eaLnBrk="1" fontAlgn="auto" latinLnBrk="0" hangingPunct="1">
              <a:lnSpc>
                <a:spcPts val="1035"/>
              </a:lnSpc>
              <a:spcBef>
                <a:spcPts val="563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05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endParaRPr lang="fr-FR" dirty="0"/>
          </a:p>
        </p:txBody>
      </p:sp>
      <p:sp>
        <p:nvSpPr>
          <p:cNvPr id="33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8566674" y="3277123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05740" indent="-205740" algn="l">
              <a:lnSpc>
                <a:spcPts val="1035"/>
              </a:lnSpc>
              <a:spcBef>
                <a:spcPts val="563"/>
              </a:spcBef>
              <a:buClr>
                <a:srgbClr val="B46639"/>
              </a:buClr>
              <a:buSzPct val="100000"/>
              <a:buFont typeface="+mj-lt"/>
              <a:buAutoNum type="arabicPeriod"/>
              <a:tabLst/>
              <a:defRPr sz="105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675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34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8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630" kern="1200" spc="184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822960"/>
              <a:t>30/08/2021</a:t>
            </a:fld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14EA6E-884E-4A2E-8E68-F0109BD0A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8000" y="156975"/>
            <a:ext cx="882080" cy="10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3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solidFill>
          <a:srgbClr val="1A1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5309" r="-300" b="14530"/>
          <a:stretch/>
        </p:blipFill>
        <p:spPr>
          <a:xfrm>
            <a:off x="6095" y="-70837"/>
            <a:ext cx="12230239" cy="6928838"/>
          </a:xfrm>
          <a:prstGeom prst="rect">
            <a:avLst/>
          </a:prstGeom>
        </p:spPr>
      </p:pic>
      <p:sp>
        <p:nvSpPr>
          <p:cNvPr id="14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716280" y="137161"/>
            <a:ext cx="4282440" cy="30654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40" b="1" i="0" baseline="0">
                <a:solidFill>
                  <a:srgbClr val="FF0000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704851" y="3611881"/>
            <a:ext cx="9963151" cy="738664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8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630" kern="1200" spc="184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822960"/>
              <a:t>30/08/2021</a:t>
            </a:fld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519CA7-677A-5042-889C-DF4AE0F49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1" y="6260198"/>
            <a:ext cx="471731" cy="5054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BDEB8-0D95-4999-A5B3-0DD0DABEFD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30091" y="137163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52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4" y="178935"/>
            <a:ext cx="4806875" cy="27443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54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2"/>
          </p:nvPr>
        </p:nvSpPr>
        <p:spPr>
          <a:xfrm>
            <a:off x="740485" y="1508761"/>
            <a:ext cx="4788587" cy="184666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23"/>
          </p:nvPr>
        </p:nvSpPr>
        <p:spPr>
          <a:xfrm>
            <a:off x="6188784" y="1508761"/>
            <a:ext cx="4788587" cy="184666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/>
          </p:nvPr>
        </p:nvSpPr>
        <p:spPr>
          <a:xfrm>
            <a:off x="740485" y="2353690"/>
            <a:ext cx="4806875" cy="290721"/>
          </a:xfrm>
          <a:prstGeom prst="rect">
            <a:avLst/>
          </a:prstGeom>
        </p:spPr>
        <p:txBody>
          <a:bodyPr/>
          <a:lstStyle>
            <a:lvl1pPr>
              <a:lnSpc>
                <a:spcPts val="1980"/>
              </a:lnSpc>
              <a:defRPr sz="9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4"/>
          </p:nvPr>
        </p:nvSpPr>
        <p:spPr>
          <a:xfrm>
            <a:off x="6179640" y="2353690"/>
            <a:ext cx="4806875" cy="290721"/>
          </a:xfrm>
          <a:prstGeom prst="rect">
            <a:avLst/>
          </a:prstGeom>
        </p:spPr>
        <p:txBody>
          <a:bodyPr/>
          <a:lstStyle>
            <a:lvl1pPr>
              <a:lnSpc>
                <a:spcPts val="1980"/>
              </a:lnSpc>
              <a:defRPr sz="9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texte 6"/>
          <p:cNvSpPr>
            <a:spLocks noGrp="1"/>
          </p:cNvSpPr>
          <p:nvPr>
            <p:ph type="body" sz="quarter" idx="26"/>
          </p:nvPr>
        </p:nvSpPr>
        <p:spPr>
          <a:xfrm>
            <a:off x="731341" y="4964201"/>
            <a:ext cx="4806875" cy="2784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630" b="0">
                <a:solidFill>
                  <a:srgbClr val="0B164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texte 6"/>
          <p:cNvSpPr>
            <a:spLocks noGrp="1"/>
          </p:cNvSpPr>
          <p:nvPr>
            <p:ph type="body" sz="quarter" idx="27"/>
          </p:nvPr>
        </p:nvSpPr>
        <p:spPr>
          <a:xfrm>
            <a:off x="6179640" y="4964201"/>
            <a:ext cx="4806875" cy="2784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630" b="0">
                <a:solidFill>
                  <a:srgbClr val="0B164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8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630" kern="1200" spc="184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defTabSz="822960"/>
            <a:fld id="{BEACE283-15E9-4B4A-96A9-3AA8CDCA1EF4}" type="datetime1">
              <a:rPr lang="fr-FR" smtClean="0">
                <a:solidFill>
                  <a:prstClr val="white">
                    <a:lumMod val="50000"/>
                  </a:prstClr>
                </a:solidFill>
              </a:rPr>
              <a:pPr defTabSz="822960"/>
              <a:t>30/08/2021</a:t>
            </a:fld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D97338-7B1E-4871-9F21-F6CE9B07F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0091" y="176640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6"/>
          <p:cNvSpPr>
            <a:spLocks noGrp="1"/>
          </p:cNvSpPr>
          <p:nvPr>
            <p:ph type="body" sz="quarter" idx="17"/>
          </p:nvPr>
        </p:nvSpPr>
        <p:spPr>
          <a:xfrm>
            <a:off x="749808" y="776329"/>
            <a:ext cx="5437632" cy="1107996"/>
          </a:xfrm>
          <a:prstGeom prst="rect">
            <a:avLst/>
          </a:prstGeom>
        </p:spPr>
        <p:txBody>
          <a:bodyPr/>
          <a:lstStyle>
            <a:lvl1pPr>
              <a:defRPr sz="27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744072" y="2246114"/>
            <a:ext cx="5437632" cy="184666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/>
          </p:nvPr>
        </p:nvSpPr>
        <p:spPr>
          <a:xfrm>
            <a:off x="744072" y="2880360"/>
            <a:ext cx="4806875" cy="1957844"/>
          </a:xfrm>
          <a:prstGeom prst="rect">
            <a:avLst/>
          </a:prstGeom>
        </p:spPr>
        <p:txBody>
          <a:bodyPr/>
          <a:lstStyle>
            <a:lvl1pPr>
              <a:lnSpc>
                <a:spcPts val="1980"/>
              </a:lnSpc>
              <a:defRPr sz="9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0"/>
          </p:nvPr>
        </p:nvSpPr>
        <p:spPr>
          <a:xfrm>
            <a:off x="743712" y="5630019"/>
            <a:ext cx="4806875" cy="2784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630" b="0">
                <a:solidFill>
                  <a:srgbClr val="0B164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6"/>
          <p:cNvSpPr>
            <a:spLocks noGrp="1"/>
          </p:cNvSpPr>
          <p:nvPr>
            <p:ph type="body" sz="quarter" idx="21"/>
          </p:nvPr>
        </p:nvSpPr>
        <p:spPr>
          <a:xfrm>
            <a:off x="755134" y="178935"/>
            <a:ext cx="4806875" cy="27443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1980"/>
              </a:lnSpc>
              <a:defRPr sz="54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pour une image  3"/>
          <p:cNvSpPr>
            <a:spLocks noGrp="1"/>
          </p:cNvSpPr>
          <p:nvPr>
            <p:ph type="pic" sz="quarter" idx="22"/>
          </p:nvPr>
        </p:nvSpPr>
        <p:spPr>
          <a:xfrm>
            <a:off x="6181725" y="2"/>
            <a:ext cx="604075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8A85B0-B1BA-4509-BB5D-52E5A8A3D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0091" y="176640"/>
            <a:ext cx="8779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1E0FCC-0679-804F-A7B1-A65C9E39812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1" y="6260198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8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hf sldNum="0"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1480">
        <a:defRPr>
          <a:latin typeface="+mn-lt"/>
          <a:ea typeface="+mn-ea"/>
          <a:cs typeface="+mn-cs"/>
        </a:defRPr>
      </a:lvl2pPr>
      <a:lvl3pPr marL="822960">
        <a:defRPr>
          <a:latin typeface="+mn-lt"/>
          <a:ea typeface="+mn-ea"/>
          <a:cs typeface="+mn-cs"/>
        </a:defRPr>
      </a:lvl3pPr>
      <a:lvl4pPr marL="1234440">
        <a:defRPr>
          <a:latin typeface="+mn-lt"/>
          <a:ea typeface="+mn-ea"/>
          <a:cs typeface="+mn-cs"/>
        </a:defRPr>
      </a:lvl4pPr>
      <a:lvl5pPr marL="1645920">
        <a:defRPr>
          <a:latin typeface="+mn-lt"/>
          <a:ea typeface="+mn-ea"/>
          <a:cs typeface="+mn-cs"/>
        </a:defRPr>
      </a:lvl5pPr>
      <a:lvl6pPr marL="2057400">
        <a:defRPr>
          <a:latin typeface="+mn-lt"/>
          <a:ea typeface="+mn-ea"/>
          <a:cs typeface="+mn-cs"/>
        </a:defRPr>
      </a:lvl6pPr>
      <a:lvl7pPr marL="2468880">
        <a:defRPr>
          <a:latin typeface="+mn-lt"/>
          <a:ea typeface="+mn-ea"/>
          <a:cs typeface="+mn-cs"/>
        </a:defRPr>
      </a:lvl7pPr>
      <a:lvl8pPr marL="2880360">
        <a:defRPr>
          <a:latin typeface="+mn-lt"/>
          <a:ea typeface="+mn-ea"/>
          <a:cs typeface="+mn-cs"/>
        </a:defRPr>
      </a:lvl8pPr>
      <a:lvl9pPr marL="329184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1480">
        <a:defRPr>
          <a:latin typeface="+mn-lt"/>
          <a:ea typeface="+mn-ea"/>
          <a:cs typeface="+mn-cs"/>
        </a:defRPr>
      </a:lvl2pPr>
      <a:lvl3pPr marL="822960">
        <a:defRPr>
          <a:latin typeface="+mn-lt"/>
          <a:ea typeface="+mn-ea"/>
          <a:cs typeface="+mn-cs"/>
        </a:defRPr>
      </a:lvl3pPr>
      <a:lvl4pPr marL="1234440">
        <a:defRPr>
          <a:latin typeface="+mn-lt"/>
          <a:ea typeface="+mn-ea"/>
          <a:cs typeface="+mn-cs"/>
        </a:defRPr>
      </a:lvl4pPr>
      <a:lvl5pPr marL="1645920">
        <a:defRPr>
          <a:latin typeface="+mn-lt"/>
          <a:ea typeface="+mn-ea"/>
          <a:cs typeface="+mn-cs"/>
        </a:defRPr>
      </a:lvl5pPr>
      <a:lvl6pPr marL="2057400">
        <a:defRPr>
          <a:latin typeface="+mn-lt"/>
          <a:ea typeface="+mn-ea"/>
          <a:cs typeface="+mn-cs"/>
        </a:defRPr>
      </a:lvl6pPr>
      <a:lvl7pPr marL="2468880">
        <a:defRPr>
          <a:latin typeface="+mn-lt"/>
          <a:ea typeface="+mn-ea"/>
          <a:cs typeface="+mn-cs"/>
        </a:defRPr>
      </a:lvl7pPr>
      <a:lvl8pPr marL="2880360">
        <a:defRPr>
          <a:latin typeface="+mn-lt"/>
          <a:ea typeface="+mn-ea"/>
          <a:cs typeface="+mn-cs"/>
        </a:defRPr>
      </a:lvl8pPr>
      <a:lvl9pPr marL="329184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7553F9E-C8E2-4CBE-92BC-2621EB442F47}"/>
              </a:ext>
            </a:extLst>
          </p:cNvPr>
          <p:cNvSpPr txBox="1">
            <a:spLocks/>
          </p:cNvSpPr>
          <p:nvPr/>
        </p:nvSpPr>
        <p:spPr>
          <a:xfrm>
            <a:off x="333374" y="89538"/>
            <a:ext cx="12115801" cy="10915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11480">
              <a:defRPr>
                <a:latin typeface="+mn-lt"/>
                <a:ea typeface="+mn-ea"/>
                <a:cs typeface="+mn-cs"/>
              </a:defRPr>
            </a:lvl2pPr>
            <a:lvl3pPr marL="822960">
              <a:defRPr>
                <a:latin typeface="+mn-lt"/>
                <a:ea typeface="+mn-ea"/>
                <a:cs typeface="+mn-cs"/>
              </a:defRPr>
            </a:lvl3pPr>
            <a:lvl4pPr marL="1234440">
              <a:defRPr>
                <a:latin typeface="+mn-lt"/>
                <a:ea typeface="+mn-ea"/>
                <a:cs typeface="+mn-cs"/>
              </a:defRPr>
            </a:lvl4pPr>
            <a:lvl5pPr marL="1645920">
              <a:defRPr>
                <a:latin typeface="+mn-lt"/>
                <a:ea typeface="+mn-ea"/>
                <a:cs typeface="+mn-cs"/>
              </a:defRPr>
            </a:lvl5pPr>
            <a:lvl6pPr marL="2057400">
              <a:defRPr>
                <a:latin typeface="+mn-lt"/>
                <a:ea typeface="+mn-ea"/>
                <a:cs typeface="+mn-cs"/>
              </a:defRPr>
            </a:lvl6pPr>
            <a:lvl7pPr marL="2468880">
              <a:defRPr>
                <a:latin typeface="+mn-lt"/>
                <a:ea typeface="+mn-ea"/>
                <a:cs typeface="+mn-cs"/>
              </a:defRPr>
            </a:lvl7pPr>
            <a:lvl8pPr marL="2880360">
              <a:defRPr>
                <a:latin typeface="+mn-lt"/>
                <a:ea typeface="+mn-ea"/>
                <a:cs typeface="+mn-cs"/>
              </a:defRPr>
            </a:lvl8pPr>
            <a:lvl9pPr marL="329184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de déploiement du dispositif d’arbitrage des jeunes par les jeunes dans les clubs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54D61D-1837-483D-BD39-89BAB397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721" y="2117036"/>
            <a:ext cx="1516533" cy="15684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B09832-C9EB-4041-BD09-0DC0FD694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056" y="2158307"/>
            <a:ext cx="1441861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5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D68653-A89B-47A7-980F-8C11E927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A72057D-4A5E-41FE-AFCC-5D73F7D7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D705A25-592A-4C69-8561-FD6F9A2720A1}"/>
              </a:ext>
            </a:extLst>
          </p:cNvPr>
          <p:cNvGrpSpPr/>
          <p:nvPr/>
        </p:nvGrpSpPr>
        <p:grpSpPr>
          <a:xfrm>
            <a:off x="3599168" y="1545019"/>
            <a:ext cx="4719708" cy="4941597"/>
            <a:chOff x="4602938" y="1341085"/>
            <a:chExt cx="4592590" cy="4593525"/>
          </a:xfrm>
        </p:grpSpPr>
        <p:sp>
          <p:nvSpPr>
            <p:cNvPr id="10" name="Loire-Atlantique">
              <a:hlinkHover r:id="" action="ppaction://macro?name=Affichage_nom_dept"/>
              <a:extLst>
                <a:ext uri="{FF2B5EF4-FFF2-40B4-BE49-F238E27FC236}">
                  <a16:creationId xmlns:a16="http://schemas.microsoft.com/office/drawing/2014/main" id="{E9151A33-826B-4F5C-B4AE-248C89AB6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938" y="2707601"/>
              <a:ext cx="2182768" cy="1973134"/>
            </a:xfrm>
            <a:custGeom>
              <a:avLst/>
              <a:gdLst>
                <a:gd name="T0" fmla="*/ 585 w 20000"/>
                <a:gd name="T1" fmla="*/ 9355 h 20000"/>
                <a:gd name="T2" fmla="*/ 67 w 20000"/>
                <a:gd name="T3" fmla="*/ 10202 h 20000"/>
                <a:gd name="T4" fmla="*/ 3043 w 20000"/>
                <a:gd name="T5" fmla="*/ 11550 h 20000"/>
                <a:gd name="T6" fmla="*/ 4482 w 20000"/>
                <a:gd name="T7" fmla="*/ 10433 h 20000"/>
                <a:gd name="T8" fmla="*/ 7475 w 20000"/>
                <a:gd name="T9" fmla="*/ 10510 h 20000"/>
                <a:gd name="T10" fmla="*/ 9164 w 20000"/>
                <a:gd name="T11" fmla="*/ 12454 h 20000"/>
                <a:gd name="T12" fmla="*/ 6204 w 20000"/>
                <a:gd name="T13" fmla="*/ 10664 h 20000"/>
                <a:gd name="T14" fmla="*/ 4615 w 20000"/>
                <a:gd name="T15" fmla="*/ 11011 h 20000"/>
                <a:gd name="T16" fmla="*/ 4448 w 20000"/>
                <a:gd name="T17" fmla="*/ 13186 h 20000"/>
                <a:gd name="T18" fmla="*/ 3495 w 20000"/>
                <a:gd name="T19" fmla="*/ 13705 h 20000"/>
                <a:gd name="T20" fmla="*/ 6639 w 20000"/>
                <a:gd name="T21" fmla="*/ 16131 h 20000"/>
                <a:gd name="T22" fmla="*/ 9515 w 20000"/>
                <a:gd name="T23" fmla="*/ 19307 h 20000"/>
                <a:gd name="T24" fmla="*/ 11672 w 20000"/>
                <a:gd name="T25" fmla="*/ 19981 h 20000"/>
                <a:gd name="T26" fmla="*/ 12308 w 20000"/>
                <a:gd name="T27" fmla="*/ 19615 h 20000"/>
                <a:gd name="T28" fmla="*/ 11806 w 20000"/>
                <a:gd name="T29" fmla="*/ 16785 h 20000"/>
                <a:gd name="T30" fmla="*/ 12492 w 20000"/>
                <a:gd name="T31" fmla="*/ 16343 h 20000"/>
                <a:gd name="T32" fmla="*/ 12893 w 20000"/>
                <a:gd name="T33" fmla="*/ 18749 h 20000"/>
                <a:gd name="T34" fmla="*/ 15368 w 20000"/>
                <a:gd name="T35" fmla="*/ 15707 h 20000"/>
                <a:gd name="T36" fmla="*/ 16873 w 20000"/>
                <a:gd name="T37" fmla="*/ 16920 h 20000"/>
                <a:gd name="T38" fmla="*/ 17241 w 20000"/>
                <a:gd name="T39" fmla="*/ 16266 h 20000"/>
                <a:gd name="T40" fmla="*/ 15619 w 20000"/>
                <a:gd name="T41" fmla="*/ 15380 h 20000"/>
                <a:gd name="T42" fmla="*/ 16806 w 20000"/>
                <a:gd name="T43" fmla="*/ 13879 h 20000"/>
                <a:gd name="T44" fmla="*/ 16622 w 20000"/>
                <a:gd name="T45" fmla="*/ 12454 h 20000"/>
                <a:gd name="T46" fmla="*/ 14699 w 20000"/>
                <a:gd name="T47" fmla="*/ 11011 h 20000"/>
                <a:gd name="T48" fmla="*/ 14783 w 20000"/>
                <a:gd name="T49" fmla="*/ 10876 h 20000"/>
                <a:gd name="T50" fmla="*/ 19983 w 20000"/>
                <a:gd name="T51" fmla="*/ 9490 h 20000"/>
                <a:gd name="T52" fmla="*/ 19415 w 20000"/>
                <a:gd name="T53" fmla="*/ 7488 h 20000"/>
                <a:gd name="T54" fmla="*/ 17207 w 20000"/>
                <a:gd name="T55" fmla="*/ 6814 h 20000"/>
                <a:gd name="T56" fmla="*/ 17090 w 20000"/>
                <a:gd name="T57" fmla="*/ 5717 h 20000"/>
                <a:gd name="T58" fmla="*/ 19097 w 20000"/>
                <a:gd name="T59" fmla="*/ 5467 h 20000"/>
                <a:gd name="T60" fmla="*/ 17575 w 20000"/>
                <a:gd name="T61" fmla="*/ 4697 h 20000"/>
                <a:gd name="T62" fmla="*/ 16355 w 20000"/>
                <a:gd name="T63" fmla="*/ 1367 h 20000"/>
                <a:gd name="T64" fmla="*/ 13763 w 20000"/>
                <a:gd name="T65" fmla="*/ 0 h 20000"/>
                <a:gd name="T66" fmla="*/ 11338 w 20000"/>
                <a:gd name="T67" fmla="*/ 2310 h 20000"/>
                <a:gd name="T68" fmla="*/ 7475 w 20000"/>
                <a:gd name="T69" fmla="*/ 2483 h 20000"/>
                <a:gd name="T70" fmla="*/ 5886 w 20000"/>
                <a:gd name="T71" fmla="*/ 3619 h 20000"/>
                <a:gd name="T72" fmla="*/ 5017 w 20000"/>
                <a:gd name="T73" fmla="*/ 6372 h 20000"/>
                <a:gd name="T74" fmla="*/ 3378 w 20000"/>
                <a:gd name="T75" fmla="*/ 5833 h 20000"/>
                <a:gd name="T76" fmla="*/ 3077 w 20000"/>
                <a:gd name="T77" fmla="*/ 6872 h 20000"/>
                <a:gd name="T78" fmla="*/ 1254 w 20000"/>
                <a:gd name="T79" fmla="*/ 7026 h 20000"/>
                <a:gd name="T80" fmla="*/ 1455 w 20000"/>
                <a:gd name="T81" fmla="*/ 7738 h 20000"/>
                <a:gd name="T82" fmla="*/ 0 w 20000"/>
                <a:gd name="T83" fmla="*/ 8412 h 20000"/>
                <a:gd name="T84" fmla="*/ 585 w 20000"/>
                <a:gd name="T85" fmla="*/ 935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585" y="9355"/>
                  </a:moveTo>
                  <a:lnTo>
                    <a:pt x="67" y="10202"/>
                  </a:lnTo>
                  <a:lnTo>
                    <a:pt x="3043" y="11550"/>
                  </a:lnTo>
                  <a:lnTo>
                    <a:pt x="4482" y="10433"/>
                  </a:lnTo>
                  <a:lnTo>
                    <a:pt x="7475" y="10510"/>
                  </a:lnTo>
                  <a:lnTo>
                    <a:pt x="9164" y="12454"/>
                  </a:lnTo>
                  <a:lnTo>
                    <a:pt x="6204" y="10664"/>
                  </a:lnTo>
                  <a:lnTo>
                    <a:pt x="4615" y="11011"/>
                  </a:lnTo>
                  <a:lnTo>
                    <a:pt x="4448" y="13186"/>
                  </a:lnTo>
                  <a:lnTo>
                    <a:pt x="3495" y="13705"/>
                  </a:lnTo>
                  <a:lnTo>
                    <a:pt x="6639" y="16131"/>
                  </a:lnTo>
                  <a:lnTo>
                    <a:pt x="9515" y="19307"/>
                  </a:lnTo>
                  <a:lnTo>
                    <a:pt x="11672" y="19981"/>
                  </a:lnTo>
                  <a:lnTo>
                    <a:pt x="12308" y="19615"/>
                  </a:lnTo>
                  <a:lnTo>
                    <a:pt x="11806" y="16785"/>
                  </a:lnTo>
                  <a:lnTo>
                    <a:pt x="12492" y="16343"/>
                  </a:lnTo>
                  <a:lnTo>
                    <a:pt x="12893" y="18749"/>
                  </a:lnTo>
                  <a:lnTo>
                    <a:pt x="15368" y="15707"/>
                  </a:lnTo>
                  <a:lnTo>
                    <a:pt x="16873" y="16920"/>
                  </a:lnTo>
                  <a:lnTo>
                    <a:pt x="17241" y="16266"/>
                  </a:lnTo>
                  <a:lnTo>
                    <a:pt x="15619" y="15380"/>
                  </a:lnTo>
                  <a:lnTo>
                    <a:pt x="16806" y="13879"/>
                  </a:lnTo>
                  <a:lnTo>
                    <a:pt x="16622" y="12454"/>
                  </a:lnTo>
                  <a:lnTo>
                    <a:pt x="14699" y="11011"/>
                  </a:lnTo>
                  <a:lnTo>
                    <a:pt x="14783" y="10876"/>
                  </a:lnTo>
                  <a:lnTo>
                    <a:pt x="19983" y="9490"/>
                  </a:lnTo>
                  <a:lnTo>
                    <a:pt x="19415" y="7488"/>
                  </a:lnTo>
                  <a:lnTo>
                    <a:pt x="17207" y="6814"/>
                  </a:lnTo>
                  <a:lnTo>
                    <a:pt x="17090" y="5717"/>
                  </a:lnTo>
                  <a:lnTo>
                    <a:pt x="19097" y="5467"/>
                  </a:lnTo>
                  <a:lnTo>
                    <a:pt x="17575" y="4697"/>
                  </a:lnTo>
                  <a:lnTo>
                    <a:pt x="16355" y="1367"/>
                  </a:lnTo>
                  <a:lnTo>
                    <a:pt x="13763" y="0"/>
                  </a:lnTo>
                  <a:lnTo>
                    <a:pt x="11338" y="2310"/>
                  </a:lnTo>
                  <a:lnTo>
                    <a:pt x="7475" y="2483"/>
                  </a:lnTo>
                  <a:lnTo>
                    <a:pt x="5886" y="3619"/>
                  </a:lnTo>
                  <a:lnTo>
                    <a:pt x="5017" y="6372"/>
                  </a:lnTo>
                  <a:lnTo>
                    <a:pt x="3378" y="5833"/>
                  </a:lnTo>
                  <a:lnTo>
                    <a:pt x="3077" y="6872"/>
                  </a:lnTo>
                  <a:lnTo>
                    <a:pt x="1254" y="7026"/>
                  </a:lnTo>
                  <a:lnTo>
                    <a:pt x="1455" y="7738"/>
                  </a:lnTo>
                  <a:lnTo>
                    <a:pt x="0" y="8412"/>
                  </a:lnTo>
                  <a:lnTo>
                    <a:pt x="585" y="9355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1" name="Maine-et-Loire">
              <a:hlinkHover r:id="" action="ppaction://macro?name=Affichage_nom_dept"/>
              <a:extLst>
                <a:ext uri="{FF2B5EF4-FFF2-40B4-BE49-F238E27FC236}">
                  <a16:creationId xmlns:a16="http://schemas.microsoft.com/office/drawing/2014/main" id="{1BD50053-516E-4974-826A-371507E23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8372" y="2788692"/>
              <a:ext cx="2127972" cy="1721749"/>
            </a:xfrm>
            <a:custGeom>
              <a:avLst/>
              <a:gdLst>
                <a:gd name="T0" fmla="*/ 86 w 20000"/>
                <a:gd name="T1" fmla="*/ 11608 h 20000"/>
                <a:gd name="T2" fmla="*/ 5420 w 20000"/>
                <a:gd name="T3" fmla="*/ 10022 h 20000"/>
                <a:gd name="T4" fmla="*/ 4837 w 20000"/>
                <a:gd name="T5" fmla="*/ 7731 h 20000"/>
                <a:gd name="T6" fmla="*/ 2590 w 20000"/>
                <a:gd name="T7" fmla="*/ 6960 h 20000"/>
                <a:gd name="T8" fmla="*/ 2470 w 20000"/>
                <a:gd name="T9" fmla="*/ 5727 h 20000"/>
                <a:gd name="T10" fmla="*/ 4528 w 20000"/>
                <a:gd name="T11" fmla="*/ 5419 h 20000"/>
                <a:gd name="T12" fmla="*/ 2950 w 20000"/>
                <a:gd name="T13" fmla="*/ 4537 h 20000"/>
                <a:gd name="T14" fmla="*/ 1715 w 20000"/>
                <a:gd name="T15" fmla="*/ 749 h 20000"/>
                <a:gd name="T16" fmla="*/ 1887 w 20000"/>
                <a:gd name="T17" fmla="*/ 0 h 20000"/>
                <a:gd name="T18" fmla="*/ 9039 w 20000"/>
                <a:gd name="T19" fmla="*/ 2291 h 20000"/>
                <a:gd name="T20" fmla="*/ 10978 w 20000"/>
                <a:gd name="T21" fmla="*/ 1145 h 20000"/>
                <a:gd name="T22" fmla="*/ 12453 w 20000"/>
                <a:gd name="T23" fmla="*/ 1696 h 20000"/>
                <a:gd name="T24" fmla="*/ 12642 w 20000"/>
                <a:gd name="T25" fmla="*/ 2930 h 20000"/>
                <a:gd name="T26" fmla="*/ 15026 w 20000"/>
                <a:gd name="T27" fmla="*/ 3106 h 20000"/>
                <a:gd name="T28" fmla="*/ 14803 w 20000"/>
                <a:gd name="T29" fmla="*/ 4692 h 20000"/>
                <a:gd name="T30" fmla="*/ 15935 w 20000"/>
                <a:gd name="T31" fmla="*/ 4295 h 20000"/>
                <a:gd name="T32" fmla="*/ 18919 w 20000"/>
                <a:gd name="T33" fmla="*/ 6432 h 20000"/>
                <a:gd name="T34" fmla="*/ 19983 w 20000"/>
                <a:gd name="T35" fmla="*/ 5859 h 20000"/>
                <a:gd name="T36" fmla="*/ 17444 w 20000"/>
                <a:gd name="T37" fmla="*/ 16233 h 20000"/>
                <a:gd name="T38" fmla="*/ 15386 w 20000"/>
                <a:gd name="T39" fmla="*/ 18612 h 20000"/>
                <a:gd name="T40" fmla="*/ 14425 w 20000"/>
                <a:gd name="T41" fmla="*/ 17489 h 20000"/>
                <a:gd name="T42" fmla="*/ 10652 w 20000"/>
                <a:gd name="T43" fmla="*/ 18546 h 20000"/>
                <a:gd name="T44" fmla="*/ 10360 w 20000"/>
                <a:gd name="T45" fmla="*/ 17863 h 20000"/>
                <a:gd name="T46" fmla="*/ 8816 w 20000"/>
                <a:gd name="T47" fmla="*/ 19846 h 20000"/>
                <a:gd name="T48" fmla="*/ 5369 w 20000"/>
                <a:gd name="T49" fmla="*/ 19978 h 20000"/>
                <a:gd name="T50" fmla="*/ 2230 w 20000"/>
                <a:gd name="T51" fmla="*/ 18524 h 20000"/>
                <a:gd name="T52" fmla="*/ 2607 w 20000"/>
                <a:gd name="T53" fmla="*/ 17775 h 20000"/>
                <a:gd name="T54" fmla="*/ 943 w 20000"/>
                <a:gd name="T55" fmla="*/ 16762 h 20000"/>
                <a:gd name="T56" fmla="*/ 2161 w 20000"/>
                <a:gd name="T57" fmla="*/ 15044 h 20000"/>
                <a:gd name="T58" fmla="*/ 1990 w 20000"/>
                <a:gd name="T59" fmla="*/ 13414 h 20000"/>
                <a:gd name="T60" fmla="*/ 0 w 20000"/>
                <a:gd name="T61" fmla="*/ 11762 h 20000"/>
                <a:gd name="T62" fmla="*/ 86 w 20000"/>
                <a:gd name="T63" fmla="*/ 1160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86" y="11608"/>
                  </a:moveTo>
                  <a:lnTo>
                    <a:pt x="5420" y="10022"/>
                  </a:lnTo>
                  <a:lnTo>
                    <a:pt x="4837" y="7731"/>
                  </a:lnTo>
                  <a:lnTo>
                    <a:pt x="2590" y="6960"/>
                  </a:lnTo>
                  <a:lnTo>
                    <a:pt x="2470" y="5727"/>
                  </a:lnTo>
                  <a:lnTo>
                    <a:pt x="4528" y="5419"/>
                  </a:lnTo>
                  <a:lnTo>
                    <a:pt x="2950" y="4537"/>
                  </a:lnTo>
                  <a:lnTo>
                    <a:pt x="1715" y="749"/>
                  </a:lnTo>
                  <a:lnTo>
                    <a:pt x="1887" y="0"/>
                  </a:lnTo>
                  <a:lnTo>
                    <a:pt x="9039" y="2291"/>
                  </a:lnTo>
                  <a:lnTo>
                    <a:pt x="10978" y="1145"/>
                  </a:lnTo>
                  <a:lnTo>
                    <a:pt x="12453" y="1696"/>
                  </a:lnTo>
                  <a:lnTo>
                    <a:pt x="12642" y="2930"/>
                  </a:lnTo>
                  <a:lnTo>
                    <a:pt x="15026" y="3106"/>
                  </a:lnTo>
                  <a:lnTo>
                    <a:pt x="14803" y="4692"/>
                  </a:lnTo>
                  <a:lnTo>
                    <a:pt x="15935" y="4295"/>
                  </a:lnTo>
                  <a:lnTo>
                    <a:pt x="18919" y="6432"/>
                  </a:lnTo>
                  <a:lnTo>
                    <a:pt x="19983" y="5859"/>
                  </a:lnTo>
                  <a:lnTo>
                    <a:pt x="17444" y="16233"/>
                  </a:lnTo>
                  <a:lnTo>
                    <a:pt x="15386" y="18612"/>
                  </a:lnTo>
                  <a:lnTo>
                    <a:pt x="14425" y="17489"/>
                  </a:lnTo>
                  <a:lnTo>
                    <a:pt x="10652" y="18546"/>
                  </a:lnTo>
                  <a:lnTo>
                    <a:pt x="10360" y="17863"/>
                  </a:lnTo>
                  <a:lnTo>
                    <a:pt x="8816" y="19846"/>
                  </a:lnTo>
                  <a:lnTo>
                    <a:pt x="5369" y="19978"/>
                  </a:lnTo>
                  <a:lnTo>
                    <a:pt x="2230" y="18524"/>
                  </a:lnTo>
                  <a:lnTo>
                    <a:pt x="2607" y="17775"/>
                  </a:lnTo>
                  <a:lnTo>
                    <a:pt x="943" y="16762"/>
                  </a:lnTo>
                  <a:lnTo>
                    <a:pt x="2161" y="15044"/>
                  </a:lnTo>
                  <a:lnTo>
                    <a:pt x="1990" y="13414"/>
                  </a:lnTo>
                  <a:lnTo>
                    <a:pt x="0" y="11762"/>
                  </a:lnTo>
                  <a:lnTo>
                    <a:pt x="86" y="11608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2" name="Vendée">
              <a:hlinkHover r:id="" action="ppaction://macro?name=Affichage_nom_dept"/>
              <a:extLst>
                <a:ext uri="{FF2B5EF4-FFF2-40B4-BE49-F238E27FC236}">
                  <a16:creationId xmlns:a16="http://schemas.microsoft.com/office/drawing/2014/main" id="{706FC3E5-D9F4-4B60-8BE7-DA08436C5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397" y="4250803"/>
              <a:ext cx="2132536" cy="1683807"/>
            </a:xfrm>
            <a:custGeom>
              <a:avLst/>
              <a:gdLst>
                <a:gd name="T0" fmla="*/ 2384 w 20000"/>
                <a:gd name="T1" fmla="*/ 519 h 20000"/>
                <a:gd name="T2" fmla="*/ 5334 w 20000"/>
                <a:gd name="T3" fmla="*/ 4216 h 20000"/>
                <a:gd name="T4" fmla="*/ 7547 w 20000"/>
                <a:gd name="T5" fmla="*/ 5006 h 20000"/>
                <a:gd name="T6" fmla="*/ 8182 w 20000"/>
                <a:gd name="T7" fmla="*/ 4577 h 20000"/>
                <a:gd name="T8" fmla="*/ 7684 w 20000"/>
                <a:gd name="T9" fmla="*/ 1285 h 20000"/>
                <a:gd name="T10" fmla="*/ 8370 w 20000"/>
                <a:gd name="T11" fmla="*/ 767 h 20000"/>
                <a:gd name="T12" fmla="*/ 8782 w 20000"/>
                <a:gd name="T13" fmla="*/ 3585 h 20000"/>
                <a:gd name="T14" fmla="*/ 11321 w 20000"/>
                <a:gd name="T15" fmla="*/ 0 h 20000"/>
                <a:gd name="T16" fmla="*/ 12864 w 20000"/>
                <a:gd name="T17" fmla="*/ 1421 h 20000"/>
                <a:gd name="T18" fmla="*/ 16003 w 20000"/>
                <a:gd name="T19" fmla="*/ 2909 h 20000"/>
                <a:gd name="T20" fmla="*/ 15918 w 20000"/>
                <a:gd name="T21" fmla="*/ 3089 h 20000"/>
                <a:gd name="T22" fmla="*/ 18268 w 20000"/>
                <a:gd name="T23" fmla="*/ 7215 h 20000"/>
                <a:gd name="T24" fmla="*/ 19262 w 20000"/>
                <a:gd name="T25" fmla="*/ 13709 h 20000"/>
                <a:gd name="T26" fmla="*/ 18714 w 20000"/>
                <a:gd name="T27" fmla="*/ 17182 h 20000"/>
                <a:gd name="T28" fmla="*/ 19983 w 20000"/>
                <a:gd name="T29" fmla="*/ 17610 h 20000"/>
                <a:gd name="T30" fmla="*/ 17187 w 20000"/>
                <a:gd name="T31" fmla="*/ 19414 h 20000"/>
                <a:gd name="T32" fmla="*/ 16072 w 20000"/>
                <a:gd name="T33" fmla="*/ 18489 h 20000"/>
                <a:gd name="T34" fmla="*/ 14803 w 20000"/>
                <a:gd name="T35" fmla="*/ 19030 h 20000"/>
                <a:gd name="T36" fmla="*/ 14871 w 20000"/>
                <a:gd name="T37" fmla="*/ 17700 h 20000"/>
                <a:gd name="T38" fmla="*/ 12316 w 20000"/>
                <a:gd name="T39" fmla="*/ 18940 h 20000"/>
                <a:gd name="T40" fmla="*/ 11166 w 20000"/>
                <a:gd name="T41" fmla="*/ 19977 h 20000"/>
                <a:gd name="T42" fmla="*/ 10223 w 20000"/>
                <a:gd name="T43" fmla="*/ 19481 h 20000"/>
                <a:gd name="T44" fmla="*/ 3722 w 20000"/>
                <a:gd name="T45" fmla="*/ 13619 h 20000"/>
                <a:gd name="T46" fmla="*/ 3122 w 20000"/>
                <a:gd name="T47" fmla="*/ 10349 h 20000"/>
                <a:gd name="T48" fmla="*/ 0 w 20000"/>
                <a:gd name="T49" fmla="*/ 5163 h 20000"/>
                <a:gd name="T50" fmla="*/ 2384 w 20000"/>
                <a:gd name="T51" fmla="*/ 51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000" h="20000">
                  <a:moveTo>
                    <a:pt x="2384" y="519"/>
                  </a:moveTo>
                  <a:lnTo>
                    <a:pt x="5334" y="4216"/>
                  </a:lnTo>
                  <a:lnTo>
                    <a:pt x="7547" y="5006"/>
                  </a:lnTo>
                  <a:lnTo>
                    <a:pt x="8182" y="4577"/>
                  </a:lnTo>
                  <a:lnTo>
                    <a:pt x="7684" y="1285"/>
                  </a:lnTo>
                  <a:lnTo>
                    <a:pt x="8370" y="767"/>
                  </a:lnTo>
                  <a:lnTo>
                    <a:pt x="8782" y="3585"/>
                  </a:lnTo>
                  <a:lnTo>
                    <a:pt x="11321" y="0"/>
                  </a:lnTo>
                  <a:lnTo>
                    <a:pt x="12864" y="1421"/>
                  </a:lnTo>
                  <a:lnTo>
                    <a:pt x="16003" y="2909"/>
                  </a:lnTo>
                  <a:lnTo>
                    <a:pt x="15918" y="3089"/>
                  </a:lnTo>
                  <a:lnTo>
                    <a:pt x="18268" y="7215"/>
                  </a:lnTo>
                  <a:lnTo>
                    <a:pt x="19262" y="13709"/>
                  </a:lnTo>
                  <a:lnTo>
                    <a:pt x="18714" y="17182"/>
                  </a:lnTo>
                  <a:lnTo>
                    <a:pt x="19983" y="17610"/>
                  </a:lnTo>
                  <a:lnTo>
                    <a:pt x="17187" y="19414"/>
                  </a:lnTo>
                  <a:lnTo>
                    <a:pt x="16072" y="18489"/>
                  </a:lnTo>
                  <a:lnTo>
                    <a:pt x="14803" y="19030"/>
                  </a:lnTo>
                  <a:lnTo>
                    <a:pt x="14871" y="17700"/>
                  </a:lnTo>
                  <a:lnTo>
                    <a:pt x="12316" y="18940"/>
                  </a:lnTo>
                  <a:lnTo>
                    <a:pt x="11166" y="19977"/>
                  </a:lnTo>
                  <a:lnTo>
                    <a:pt x="10223" y="19481"/>
                  </a:lnTo>
                  <a:lnTo>
                    <a:pt x="3722" y="13619"/>
                  </a:lnTo>
                  <a:lnTo>
                    <a:pt x="3122" y="10349"/>
                  </a:lnTo>
                  <a:lnTo>
                    <a:pt x="0" y="5163"/>
                  </a:lnTo>
                  <a:lnTo>
                    <a:pt x="2384" y="519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3" name="Sarthe">
              <a:hlinkHover r:id="" action="ppaction://macro?name=Affichage_nom_dept"/>
              <a:extLst>
                <a:ext uri="{FF2B5EF4-FFF2-40B4-BE49-F238E27FC236}">
                  <a16:creationId xmlns:a16="http://schemas.microsoft.com/office/drawing/2014/main" id="{6ED10D59-2F69-43BB-8B15-BD8C1FB48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7157" y="1544960"/>
              <a:ext cx="1878371" cy="1864045"/>
            </a:xfrm>
            <a:custGeom>
              <a:avLst/>
              <a:gdLst>
                <a:gd name="T0" fmla="*/ 60 w 20000"/>
                <a:gd name="T1" fmla="*/ 13971 h 20000"/>
                <a:gd name="T2" fmla="*/ 785 w 20000"/>
                <a:gd name="T3" fmla="*/ 15173 h 20000"/>
                <a:gd name="T4" fmla="*/ 1006 w 20000"/>
                <a:gd name="T5" fmla="*/ 16334 h 20000"/>
                <a:gd name="T6" fmla="*/ 3783 w 20000"/>
                <a:gd name="T7" fmla="*/ 16497 h 20000"/>
                <a:gd name="T8" fmla="*/ 3541 w 20000"/>
                <a:gd name="T9" fmla="*/ 17943 h 20000"/>
                <a:gd name="T10" fmla="*/ 4869 w 20000"/>
                <a:gd name="T11" fmla="*/ 17597 h 20000"/>
                <a:gd name="T12" fmla="*/ 8370 w 20000"/>
                <a:gd name="T13" fmla="*/ 19552 h 20000"/>
                <a:gd name="T14" fmla="*/ 9598 w 20000"/>
                <a:gd name="T15" fmla="*/ 19043 h 20000"/>
                <a:gd name="T16" fmla="*/ 11751 w 20000"/>
                <a:gd name="T17" fmla="*/ 19980 h 20000"/>
                <a:gd name="T18" fmla="*/ 11911 w 20000"/>
                <a:gd name="T19" fmla="*/ 18473 h 20000"/>
                <a:gd name="T20" fmla="*/ 12857 w 20000"/>
                <a:gd name="T21" fmla="*/ 18941 h 20000"/>
                <a:gd name="T22" fmla="*/ 15292 w 20000"/>
                <a:gd name="T23" fmla="*/ 17454 h 20000"/>
                <a:gd name="T24" fmla="*/ 15070 w 20000"/>
                <a:gd name="T25" fmla="*/ 17536 h 20000"/>
                <a:gd name="T26" fmla="*/ 14829 w 20000"/>
                <a:gd name="T27" fmla="*/ 17047 h 20000"/>
                <a:gd name="T28" fmla="*/ 17586 w 20000"/>
                <a:gd name="T29" fmla="*/ 14440 h 20000"/>
                <a:gd name="T30" fmla="*/ 17505 w 20000"/>
                <a:gd name="T31" fmla="*/ 13035 h 20000"/>
                <a:gd name="T32" fmla="*/ 18451 w 20000"/>
                <a:gd name="T33" fmla="*/ 13096 h 20000"/>
                <a:gd name="T34" fmla="*/ 18189 w 20000"/>
                <a:gd name="T35" fmla="*/ 9308 h 20000"/>
                <a:gd name="T36" fmla="*/ 18994 w 20000"/>
                <a:gd name="T37" fmla="*/ 8513 h 20000"/>
                <a:gd name="T38" fmla="*/ 19980 w 20000"/>
                <a:gd name="T39" fmla="*/ 7597 h 20000"/>
                <a:gd name="T40" fmla="*/ 18290 w 20000"/>
                <a:gd name="T41" fmla="*/ 6578 h 20000"/>
                <a:gd name="T42" fmla="*/ 12696 w 20000"/>
                <a:gd name="T43" fmla="*/ 3625 h 20000"/>
                <a:gd name="T44" fmla="*/ 12535 w 20000"/>
                <a:gd name="T45" fmla="*/ 1202 h 20000"/>
                <a:gd name="T46" fmla="*/ 11187 w 20000"/>
                <a:gd name="T47" fmla="*/ 0 h 20000"/>
                <a:gd name="T48" fmla="*/ 6217 w 20000"/>
                <a:gd name="T49" fmla="*/ 2118 h 20000"/>
                <a:gd name="T50" fmla="*/ 4688 w 20000"/>
                <a:gd name="T51" fmla="*/ 2953 h 20000"/>
                <a:gd name="T52" fmla="*/ 4628 w 20000"/>
                <a:gd name="T53" fmla="*/ 5784 h 20000"/>
                <a:gd name="T54" fmla="*/ 3159 w 20000"/>
                <a:gd name="T55" fmla="*/ 6680 h 20000"/>
                <a:gd name="T56" fmla="*/ 3300 w 20000"/>
                <a:gd name="T57" fmla="*/ 8859 h 20000"/>
                <a:gd name="T58" fmla="*/ 1791 w 20000"/>
                <a:gd name="T59" fmla="*/ 9063 h 20000"/>
                <a:gd name="T60" fmla="*/ 2435 w 20000"/>
                <a:gd name="T61" fmla="*/ 11141 h 20000"/>
                <a:gd name="T62" fmla="*/ 543 w 20000"/>
                <a:gd name="T63" fmla="*/ 11853 h 20000"/>
                <a:gd name="T64" fmla="*/ 1127 w 20000"/>
                <a:gd name="T65" fmla="*/ 12872 h 20000"/>
                <a:gd name="T66" fmla="*/ 0 w 20000"/>
                <a:gd name="T67" fmla="*/ 13707 h 20000"/>
                <a:gd name="T68" fmla="*/ 60 w 20000"/>
                <a:gd name="T69" fmla="*/ 1397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60" y="13971"/>
                  </a:moveTo>
                  <a:lnTo>
                    <a:pt x="785" y="15173"/>
                  </a:lnTo>
                  <a:lnTo>
                    <a:pt x="1006" y="16334"/>
                  </a:lnTo>
                  <a:lnTo>
                    <a:pt x="3783" y="16497"/>
                  </a:lnTo>
                  <a:lnTo>
                    <a:pt x="3541" y="17943"/>
                  </a:lnTo>
                  <a:lnTo>
                    <a:pt x="4869" y="17597"/>
                  </a:lnTo>
                  <a:lnTo>
                    <a:pt x="8370" y="19552"/>
                  </a:lnTo>
                  <a:lnTo>
                    <a:pt x="9598" y="19043"/>
                  </a:lnTo>
                  <a:lnTo>
                    <a:pt x="11751" y="19980"/>
                  </a:lnTo>
                  <a:lnTo>
                    <a:pt x="11911" y="18473"/>
                  </a:lnTo>
                  <a:lnTo>
                    <a:pt x="12857" y="18941"/>
                  </a:lnTo>
                  <a:lnTo>
                    <a:pt x="15292" y="17454"/>
                  </a:lnTo>
                  <a:lnTo>
                    <a:pt x="15070" y="17536"/>
                  </a:lnTo>
                  <a:lnTo>
                    <a:pt x="14829" y="17047"/>
                  </a:lnTo>
                  <a:lnTo>
                    <a:pt x="17586" y="14440"/>
                  </a:lnTo>
                  <a:lnTo>
                    <a:pt x="17505" y="13035"/>
                  </a:lnTo>
                  <a:lnTo>
                    <a:pt x="18451" y="13096"/>
                  </a:lnTo>
                  <a:lnTo>
                    <a:pt x="18189" y="9308"/>
                  </a:lnTo>
                  <a:lnTo>
                    <a:pt x="18994" y="8513"/>
                  </a:lnTo>
                  <a:lnTo>
                    <a:pt x="19980" y="7597"/>
                  </a:lnTo>
                  <a:lnTo>
                    <a:pt x="18290" y="6578"/>
                  </a:lnTo>
                  <a:lnTo>
                    <a:pt x="12696" y="3625"/>
                  </a:lnTo>
                  <a:lnTo>
                    <a:pt x="12535" y="1202"/>
                  </a:lnTo>
                  <a:lnTo>
                    <a:pt x="11187" y="0"/>
                  </a:lnTo>
                  <a:lnTo>
                    <a:pt x="6217" y="2118"/>
                  </a:lnTo>
                  <a:lnTo>
                    <a:pt x="4688" y="2953"/>
                  </a:lnTo>
                  <a:lnTo>
                    <a:pt x="4628" y="5784"/>
                  </a:lnTo>
                  <a:lnTo>
                    <a:pt x="3159" y="6680"/>
                  </a:lnTo>
                  <a:lnTo>
                    <a:pt x="3300" y="8859"/>
                  </a:lnTo>
                  <a:lnTo>
                    <a:pt x="1791" y="9063"/>
                  </a:lnTo>
                  <a:lnTo>
                    <a:pt x="2435" y="11141"/>
                  </a:lnTo>
                  <a:lnTo>
                    <a:pt x="543" y="11853"/>
                  </a:lnTo>
                  <a:lnTo>
                    <a:pt x="1127" y="12872"/>
                  </a:lnTo>
                  <a:lnTo>
                    <a:pt x="0" y="13707"/>
                  </a:lnTo>
                  <a:lnTo>
                    <a:pt x="60" y="13971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Mayenne">
              <a:hlinkHover r:id="" action="ppaction://macro?name=Affichage_nom_dept"/>
              <a:extLst>
                <a:ext uri="{FF2B5EF4-FFF2-40B4-BE49-F238E27FC236}">
                  <a16:creationId xmlns:a16="http://schemas.microsoft.com/office/drawing/2014/main" id="{61C819BA-F282-43DD-AD8A-6156A524F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01" y="1341085"/>
              <a:ext cx="1694309" cy="1669576"/>
            </a:xfrm>
            <a:custGeom>
              <a:avLst/>
              <a:gdLst>
                <a:gd name="T0" fmla="*/ 22 w 20000"/>
                <a:gd name="T1" fmla="*/ 17614 h 20000"/>
                <a:gd name="T2" fmla="*/ 9330 w 20000"/>
                <a:gd name="T3" fmla="*/ 19977 h 20000"/>
                <a:gd name="T4" fmla="*/ 11853 w 20000"/>
                <a:gd name="T5" fmla="*/ 18818 h 20000"/>
                <a:gd name="T6" fmla="*/ 13795 w 20000"/>
                <a:gd name="T7" fmla="*/ 19364 h 20000"/>
                <a:gd name="T8" fmla="*/ 12969 w 20000"/>
                <a:gd name="T9" fmla="*/ 18023 h 20000"/>
                <a:gd name="T10" fmla="*/ 12902 w 20000"/>
                <a:gd name="T11" fmla="*/ 17705 h 20000"/>
                <a:gd name="T12" fmla="*/ 14174 w 20000"/>
                <a:gd name="T13" fmla="*/ 16795 h 20000"/>
                <a:gd name="T14" fmla="*/ 13504 w 20000"/>
                <a:gd name="T15" fmla="*/ 15659 h 20000"/>
                <a:gd name="T16" fmla="*/ 15625 w 20000"/>
                <a:gd name="T17" fmla="*/ 14864 h 20000"/>
                <a:gd name="T18" fmla="*/ 14888 w 20000"/>
                <a:gd name="T19" fmla="*/ 12545 h 20000"/>
                <a:gd name="T20" fmla="*/ 16585 w 20000"/>
                <a:gd name="T21" fmla="*/ 12295 h 20000"/>
                <a:gd name="T22" fmla="*/ 16429 w 20000"/>
                <a:gd name="T23" fmla="*/ 9886 h 20000"/>
                <a:gd name="T24" fmla="*/ 18058 w 20000"/>
                <a:gd name="T25" fmla="*/ 8864 h 20000"/>
                <a:gd name="T26" fmla="*/ 18103 w 20000"/>
                <a:gd name="T27" fmla="*/ 5727 h 20000"/>
                <a:gd name="T28" fmla="*/ 19821 w 20000"/>
                <a:gd name="T29" fmla="*/ 4773 h 20000"/>
                <a:gd name="T30" fmla="*/ 19978 w 20000"/>
                <a:gd name="T31" fmla="*/ 2841 h 20000"/>
                <a:gd name="T32" fmla="*/ 18549 w 20000"/>
                <a:gd name="T33" fmla="*/ 2818 h 20000"/>
                <a:gd name="T34" fmla="*/ 18504 w 20000"/>
                <a:gd name="T35" fmla="*/ 977 h 20000"/>
                <a:gd name="T36" fmla="*/ 17031 w 20000"/>
                <a:gd name="T37" fmla="*/ 0 h 20000"/>
                <a:gd name="T38" fmla="*/ 15112 w 20000"/>
                <a:gd name="T39" fmla="*/ 1795 h 20000"/>
                <a:gd name="T40" fmla="*/ 13638 w 20000"/>
                <a:gd name="T41" fmla="*/ 1091 h 20000"/>
                <a:gd name="T42" fmla="*/ 10335 w 20000"/>
                <a:gd name="T43" fmla="*/ 2636 h 20000"/>
                <a:gd name="T44" fmla="*/ 10112 w 20000"/>
                <a:gd name="T45" fmla="*/ 1659 h 20000"/>
                <a:gd name="T46" fmla="*/ 8638 w 20000"/>
                <a:gd name="T47" fmla="*/ 2682 h 20000"/>
                <a:gd name="T48" fmla="*/ 7121 w 20000"/>
                <a:gd name="T49" fmla="*/ 1136 h 20000"/>
                <a:gd name="T50" fmla="*/ 3728 w 20000"/>
                <a:gd name="T51" fmla="*/ 705 h 20000"/>
                <a:gd name="T52" fmla="*/ 3884 w 20000"/>
                <a:gd name="T53" fmla="*/ 5136 h 20000"/>
                <a:gd name="T54" fmla="*/ 2879 w 20000"/>
                <a:gd name="T55" fmla="*/ 6659 h 20000"/>
                <a:gd name="T56" fmla="*/ 3884 w 20000"/>
                <a:gd name="T57" fmla="*/ 12773 h 20000"/>
                <a:gd name="T58" fmla="*/ 1652 w 20000"/>
                <a:gd name="T59" fmla="*/ 13795 h 20000"/>
                <a:gd name="T60" fmla="*/ 0 w 20000"/>
                <a:gd name="T61" fmla="*/ 17500 h 20000"/>
                <a:gd name="T62" fmla="*/ 22 w 20000"/>
                <a:gd name="T63" fmla="*/ 1761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22" y="17614"/>
                  </a:moveTo>
                  <a:lnTo>
                    <a:pt x="9330" y="19977"/>
                  </a:lnTo>
                  <a:lnTo>
                    <a:pt x="11853" y="18818"/>
                  </a:lnTo>
                  <a:lnTo>
                    <a:pt x="13795" y="19364"/>
                  </a:lnTo>
                  <a:lnTo>
                    <a:pt x="12969" y="18023"/>
                  </a:lnTo>
                  <a:lnTo>
                    <a:pt x="12902" y="17705"/>
                  </a:lnTo>
                  <a:lnTo>
                    <a:pt x="14174" y="16795"/>
                  </a:lnTo>
                  <a:lnTo>
                    <a:pt x="13504" y="15659"/>
                  </a:lnTo>
                  <a:lnTo>
                    <a:pt x="15625" y="14864"/>
                  </a:lnTo>
                  <a:lnTo>
                    <a:pt x="14888" y="12545"/>
                  </a:lnTo>
                  <a:lnTo>
                    <a:pt x="16585" y="12295"/>
                  </a:lnTo>
                  <a:lnTo>
                    <a:pt x="16429" y="9886"/>
                  </a:lnTo>
                  <a:lnTo>
                    <a:pt x="18058" y="8864"/>
                  </a:lnTo>
                  <a:lnTo>
                    <a:pt x="18103" y="5727"/>
                  </a:lnTo>
                  <a:lnTo>
                    <a:pt x="19821" y="4773"/>
                  </a:lnTo>
                  <a:lnTo>
                    <a:pt x="19978" y="2841"/>
                  </a:lnTo>
                  <a:lnTo>
                    <a:pt x="18549" y="2818"/>
                  </a:lnTo>
                  <a:lnTo>
                    <a:pt x="18504" y="977"/>
                  </a:lnTo>
                  <a:lnTo>
                    <a:pt x="17031" y="0"/>
                  </a:lnTo>
                  <a:lnTo>
                    <a:pt x="15112" y="1795"/>
                  </a:lnTo>
                  <a:lnTo>
                    <a:pt x="13638" y="1091"/>
                  </a:lnTo>
                  <a:lnTo>
                    <a:pt x="10335" y="2636"/>
                  </a:lnTo>
                  <a:lnTo>
                    <a:pt x="10112" y="1659"/>
                  </a:lnTo>
                  <a:lnTo>
                    <a:pt x="8638" y="2682"/>
                  </a:lnTo>
                  <a:lnTo>
                    <a:pt x="7121" y="1136"/>
                  </a:lnTo>
                  <a:lnTo>
                    <a:pt x="3728" y="705"/>
                  </a:lnTo>
                  <a:lnTo>
                    <a:pt x="3884" y="5136"/>
                  </a:lnTo>
                  <a:lnTo>
                    <a:pt x="2879" y="6659"/>
                  </a:lnTo>
                  <a:lnTo>
                    <a:pt x="3884" y="12773"/>
                  </a:lnTo>
                  <a:lnTo>
                    <a:pt x="1652" y="13795"/>
                  </a:lnTo>
                  <a:lnTo>
                    <a:pt x="0" y="17500"/>
                  </a:lnTo>
                  <a:lnTo>
                    <a:pt x="22" y="17614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074AB8D-FCA3-44C0-868C-3F2991DA9792}"/>
                </a:ext>
              </a:extLst>
            </p:cNvPr>
            <p:cNvSpPr txBox="1"/>
            <p:nvPr/>
          </p:nvSpPr>
          <p:spPr>
            <a:xfrm>
              <a:off x="7996954" y="2175873"/>
              <a:ext cx="707426" cy="70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  <a:sym typeface="Wingdings" panose="05000000000000000000" pitchFamily="2" charset="2"/>
                </a:rPr>
                <a:t> </a:t>
              </a: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Sarthe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(72)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B7F61FC-360D-40E2-91D6-A763D1348A00}"/>
                </a:ext>
              </a:extLst>
            </p:cNvPr>
            <p:cNvSpPr txBox="1"/>
            <p:nvPr/>
          </p:nvSpPr>
          <p:spPr>
            <a:xfrm>
              <a:off x="6616656" y="1766006"/>
              <a:ext cx="1040399" cy="906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  <a:sym typeface="Wingdings" panose="05000000000000000000" pitchFamily="2" charset="2"/>
                </a:rPr>
                <a:t> </a:t>
              </a: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Mayenne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(53)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3B19E3A-918F-4E94-B9CD-811B010C9D78}"/>
                </a:ext>
              </a:extLst>
            </p:cNvPr>
            <p:cNvSpPr txBox="1"/>
            <p:nvPr/>
          </p:nvSpPr>
          <p:spPr>
            <a:xfrm>
              <a:off x="5706236" y="4730194"/>
              <a:ext cx="1054909" cy="70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  <a:sym typeface="Wingdings" panose="05000000000000000000" pitchFamily="2" charset="2"/>
                </a:rPr>
                <a:t>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Vendée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(85)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7B02C09-D538-460F-8DF6-05A1E0C76926}"/>
                </a:ext>
              </a:extLst>
            </p:cNvPr>
            <p:cNvSpPr txBox="1"/>
            <p:nvPr/>
          </p:nvSpPr>
          <p:spPr>
            <a:xfrm>
              <a:off x="6498116" y="3300001"/>
              <a:ext cx="1484035" cy="743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  <a:sym typeface="Wingdings" panose="05000000000000000000" pitchFamily="2" charset="2"/>
                </a:rPr>
                <a:t> </a:t>
              </a: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Maine et Loire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(49)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364F88F-37E4-450E-A204-B39D0631287C}"/>
                </a:ext>
              </a:extLst>
            </p:cNvPr>
            <p:cNvSpPr txBox="1"/>
            <p:nvPr/>
          </p:nvSpPr>
          <p:spPr>
            <a:xfrm>
              <a:off x="4738131" y="3223073"/>
              <a:ext cx="2050666" cy="70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  <a:sym typeface="Wingdings" panose="05000000000000000000" pitchFamily="2" charset="2"/>
                </a:rPr>
                <a:t></a:t>
              </a:r>
              <a:r>
                <a:rPr kumimoji="0" lang="fr-FR" sz="84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  <a:sym typeface="Wingdings" panose="05000000000000000000" pitchFamily="2" charset="2"/>
                </a:rPr>
                <a:t> </a:t>
              </a:r>
              <a:endParaRPr kumimoji="0" lang="fr-FR" sz="8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Loire-Atlantique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Gisha" pitchFamily="34" charset="-79"/>
                </a:rPr>
                <a:t>(44)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Gisha" pitchFamily="34" charset="-79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E46F990E-E484-4251-8BCF-FDE570AF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9457" y="3507895"/>
            <a:ext cx="3112864" cy="23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678B8C9-1185-4897-A288-EA70BE52FA44}"/>
              </a:ext>
            </a:extLst>
          </p:cNvPr>
          <p:cNvSpPr txBox="1">
            <a:spLocks/>
          </p:cNvSpPr>
          <p:nvPr/>
        </p:nvSpPr>
        <p:spPr>
          <a:xfrm>
            <a:off x="1361935" y="952762"/>
            <a:ext cx="10300730" cy="718977"/>
          </a:xfrm>
        </p:spPr>
        <p:txBody>
          <a:bodyPr/>
          <a:lstStyle>
            <a:lvl1pPr marL="0" indent="0">
              <a:buNone/>
              <a:defRPr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latin typeface="+mn-lt"/>
                <a:ea typeface="+mn-ea"/>
                <a:cs typeface="+mn-cs"/>
              </a:defRPr>
            </a:lvl5pPr>
            <a:lvl6pPr marL="2057400">
              <a:defRPr>
                <a:latin typeface="+mn-lt"/>
                <a:ea typeface="+mn-ea"/>
                <a:cs typeface="+mn-cs"/>
              </a:defRPr>
            </a:lvl6pPr>
            <a:lvl7pPr marL="2468880">
              <a:defRPr>
                <a:latin typeface="+mn-lt"/>
                <a:ea typeface="+mn-ea"/>
                <a:cs typeface="+mn-cs"/>
              </a:defRPr>
            </a:lvl7pPr>
            <a:lvl8pPr marL="2880360">
              <a:defRPr>
                <a:latin typeface="+mn-lt"/>
                <a:ea typeface="+mn-ea"/>
                <a:cs typeface="+mn-cs"/>
              </a:defRPr>
            </a:lvl8pPr>
            <a:lvl9pPr marL="329184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projet pour les compétitions sur le territoire de la Ligue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210099-1072-49A8-9B59-6B880B3D5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" y="1896970"/>
            <a:ext cx="2377737" cy="24436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4B09832-C9EB-4041-BD09-0DC0FD694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D68653-A89B-47A7-980F-8C11E9278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A72057D-4A5E-41FE-AFCC-5D73F7D7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3" name="Date Placeholder 1">
            <a:extLst>
              <a:ext uri="{FF2B5EF4-FFF2-40B4-BE49-F238E27FC236}">
                <a16:creationId xmlns:a16="http://schemas.microsoft.com/office/drawing/2014/main" id="{8F96CBDC-FC34-40E5-ADEB-742D531B6AA6}"/>
              </a:ext>
            </a:extLst>
          </p:cNvPr>
          <p:cNvSpPr txBox="1">
            <a:spLocks/>
          </p:cNvSpPr>
          <p:nvPr/>
        </p:nvSpPr>
        <p:spPr>
          <a:xfrm>
            <a:off x="1146175" y="2609938"/>
            <a:ext cx="9610725" cy="34023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Permettre aux rencontres de se dérouler dans le meilleur climat possible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Former les jeunes joueurs aux fondamentaux de l’arbitrage. Aider les arbitres centraux en compétition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Développer l’accompagnement éducatif en impliquant les jeunes au sein des clubs et concerner les différentes composantes de l’encadrement 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Valoriser la place des arbitres, des référents arbitres et PEF des clubs </a:t>
            </a: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Respecter le cadre fédéral et le Programme Educatif Fédéral</a:t>
            </a:r>
          </a:p>
          <a:p>
            <a:pPr marL="285750" marR="0" lvl="0" indent="-28575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F651A817-1247-4594-BC34-1ED00E0E8F9A}"/>
              </a:ext>
            </a:extLst>
          </p:cNvPr>
          <p:cNvSpPr txBox="1">
            <a:spLocks/>
          </p:cNvSpPr>
          <p:nvPr/>
        </p:nvSpPr>
        <p:spPr>
          <a:xfrm>
            <a:off x="1146175" y="1485053"/>
            <a:ext cx="10695747" cy="892388"/>
          </a:xfrm>
        </p:spPr>
        <p:txBody>
          <a:bodyPr/>
          <a:lstStyle>
            <a:lvl1pPr marL="0" indent="0">
              <a:buNone/>
              <a:defRPr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latin typeface="+mn-lt"/>
                <a:ea typeface="+mn-ea"/>
                <a:cs typeface="+mn-cs"/>
              </a:defRPr>
            </a:lvl5pPr>
            <a:lvl6pPr marL="2057400">
              <a:defRPr>
                <a:latin typeface="+mn-lt"/>
                <a:ea typeface="+mn-ea"/>
                <a:cs typeface="+mn-cs"/>
              </a:defRPr>
            </a:lvl6pPr>
            <a:lvl7pPr marL="2468880">
              <a:defRPr>
                <a:latin typeface="+mn-lt"/>
                <a:ea typeface="+mn-ea"/>
                <a:cs typeface="+mn-cs"/>
              </a:defRPr>
            </a:lvl7pPr>
            <a:lvl8pPr marL="2880360">
              <a:defRPr>
                <a:latin typeface="+mn-lt"/>
                <a:ea typeface="+mn-ea"/>
                <a:cs typeface="+mn-cs"/>
              </a:defRPr>
            </a:lvl8pPr>
            <a:lvl9pPr marL="329184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Améliorer le dispositif de l’arbitrage des jeunes par les jeunes à la touche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8C1171-4D4C-466B-B407-C0FF26C86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0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93C9C1-AE11-43F1-ABE2-3096234B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8DFFFE3-8593-4ACF-B1CC-625D51CF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C4102F-4D1F-4143-BB4F-9DBD75932083}"/>
              </a:ext>
            </a:extLst>
          </p:cNvPr>
          <p:cNvSpPr/>
          <p:nvPr/>
        </p:nvSpPr>
        <p:spPr>
          <a:xfrm>
            <a:off x="65599" y="5273028"/>
            <a:ext cx="2930122" cy="715948"/>
          </a:xfrm>
          <a:prstGeom prst="rect">
            <a:avLst/>
          </a:prstGeom>
          <a:solidFill>
            <a:srgbClr val="FAFE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formation initiale et continue des arbitres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CA8D8D-B588-41B8-B93F-2D2C3AB7CC77}"/>
              </a:ext>
            </a:extLst>
          </p:cNvPr>
          <p:cNvSpPr/>
          <p:nvPr/>
        </p:nvSpPr>
        <p:spPr>
          <a:xfrm>
            <a:off x="91857" y="3167774"/>
            <a:ext cx="2903864" cy="7159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formation des joueurs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D8C9F7-1D5E-4016-A042-644729609F6F}"/>
              </a:ext>
            </a:extLst>
          </p:cNvPr>
          <p:cNvSpPr/>
          <p:nvPr/>
        </p:nvSpPr>
        <p:spPr>
          <a:xfrm>
            <a:off x="49660" y="4264634"/>
            <a:ext cx="2946061" cy="7159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formation initiale et continue des éducateurs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C5FD17-4F13-4C44-9A5A-9FE6BCD83B66}"/>
              </a:ext>
            </a:extLst>
          </p:cNvPr>
          <p:cNvSpPr/>
          <p:nvPr/>
        </p:nvSpPr>
        <p:spPr>
          <a:xfrm>
            <a:off x="120684" y="1856169"/>
            <a:ext cx="2903865" cy="635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L’information des dirigeants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A44190-622F-47EA-BDE2-FACC4FA3B566}"/>
              </a:ext>
            </a:extLst>
          </p:cNvPr>
          <p:cNvSpPr/>
          <p:nvPr/>
        </p:nvSpPr>
        <p:spPr>
          <a:xfrm>
            <a:off x="3222270" y="1594374"/>
            <a:ext cx="8503485" cy="1355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Vous, dans votre projet club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Responsabilité de la synthèse entre les acteurs/ Implication de tous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en particulier sous l’égide du référent PEF et référent arbitre,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Vous vous assurez que les séances d’apprentissage sont assurées par l’encadrement: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Une séance type et la mise en application match vous sont proposées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782924-C578-400A-8BD2-578AAD2ECEEA}"/>
              </a:ext>
            </a:extLst>
          </p:cNvPr>
          <p:cNvSpPr/>
          <p:nvPr/>
        </p:nvSpPr>
        <p:spPr>
          <a:xfrm>
            <a:off x="3222270" y="3049713"/>
            <a:ext cx="8503484" cy="99418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club,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séance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initiale proposée par le tandem éducateur/référent arbitre puis l’application sur les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matchs amicaux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avant de démarrer la compétition.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autre séance de </a:t>
            </a:r>
            <a:r>
              <a:rPr kumimoji="0" lang="fr-FR" sz="1800" b="0" i="0" u="sng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rappel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dans la première partie de saison.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90D3DC-AEFD-4327-AF97-6AECA9A4A65B}"/>
              </a:ext>
            </a:extLst>
          </p:cNvPr>
          <p:cNvSpPr/>
          <p:nvPr/>
        </p:nvSpPr>
        <p:spPr>
          <a:xfrm>
            <a:off x="3222270" y="5241698"/>
            <a:ext cx="8503484" cy="778608"/>
          </a:xfrm>
          <a:prstGeom prst="rect">
            <a:avLst/>
          </a:prstGeom>
          <a:solidFill>
            <a:srgbClr val="FAFE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contenu de présentation lors de la formation initiale des jeunes arbitres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contenu de présentation lors de la formation continue des arbitres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700267-5DBB-4167-B45B-A5FFA28607E4}"/>
              </a:ext>
            </a:extLst>
          </p:cNvPr>
          <p:cNvSpPr/>
          <p:nvPr/>
        </p:nvSpPr>
        <p:spPr>
          <a:xfrm>
            <a:off x="3222270" y="4143417"/>
            <a:ext cx="8503484" cy="9941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Modules de base : U13/U15- CFF2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BMF/ Module Arbitrage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lors des modules de FPC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EF4F294B-15E1-415C-839F-319A2D8B2FC9}"/>
              </a:ext>
            </a:extLst>
          </p:cNvPr>
          <p:cNvSpPr txBox="1">
            <a:spLocks/>
          </p:cNvSpPr>
          <p:nvPr/>
        </p:nvSpPr>
        <p:spPr>
          <a:xfrm>
            <a:off x="2574919" y="741130"/>
            <a:ext cx="7974489" cy="712448"/>
          </a:xfrm>
        </p:spPr>
        <p:txBody>
          <a:bodyPr/>
          <a:lstStyle>
            <a:lvl1pPr marL="0" indent="0">
              <a:buNone/>
              <a:defRPr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latin typeface="+mn-lt"/>
                <a:ea typeface="+mn-ea"/>
                <a:cs typeface="+mn-cs"/>
              </a:defRPr>
            </a:lvl5pPr>
            <a:lvl6pPr marL="2057400">
              <a:defRPr>
                <a:latin typeface="+mn-lt"/>
                <a:ea typeface="+mn-ea"/>
                <a:cs typeface="+mn-cs"/>
              </a:defRPr>
            </a:lvl6pPr>
            <a:lvl7pPr marL="2468880">
              <a:defRPr>
                <a:latin typeface="+mn-lt"/>
                <a:ea typeface="+mn-ea"/>
                <a:cs typeface="+mn-cs"/>
              </a:defRPr>
            </a:lvl7pPr>
            <a:lvl8pPr marL="2880360">
              <a:defRPr>
                <a:latin typeface="+mn-lt"/>
                <a:ea typeface="+mn-ea"/>
                <a:cs typeface="+mn-cs"/>
              </a:defRPr>
            </a:lvl8pPr>
            <a:lvl9pPr marL="329184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4 axes de développement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CD54929-6061-4971-B7CF-C777A7CD2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072376" y="927882"/>
            <a:ext cx="7710891" cy="486653"/>
          </a:xfrm>
        </p:spPr>
        <p:txBody>
          <a:bodyPr/>
          <a:lstStyle/>
          <a:p>
            <a:pPr algn="ctr"/>
            <a:r>
              <a:rPr lang="fr-FR" sz="2400" b="1" dirty="0">
                <a:solidFill>
                  <a:schemeClr val="tx1">
                    <a:lumMod val="75000"/>
                  </a:schemeClr>
                </a:solidFill>
                <a:latin typeface="Calibri "/>
              </a:rPr>
              <a:t>Le fonctionnement sur les rencontres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B2DC9D-3F79-491E-AA1E-009F2CD209B8}"/>
              </a:ext>
            </a:extLst>
          </p:cNvPr>
          <p:cNvSpPr txBox="1"/>
          <p:nvPr/>
        </p:nvSpPr>
        <p:spPr>
          <a:xfrm>
            <a:off x="4823436" y="1590058"/>
            <a:ext cx="717806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Foot à 11 : obligatoire en U14 et U15, </a:t>
            </a:r>
            <a:r>
              <a:rPr lang="fr-FR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facultatif en U17</a:t>
            </a:r>
            <a:r>
              <a:rPr lang="fr-FR" dirty="0">
                <a:solidFill>
                  <a:prstClr val="black">
                    <a:lumMod val="75000"/>
                  </a:prst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Arbitrage par un(e) joueur(se) dès lors que 12 joueurs(ses) sont inscrits(es) sur la feuille de match.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la moitié du temps de chaque mi-temps,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l’arbitre siffle une pause de 2’ pour procéder aux changements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d’arbitres assistants (soit 4 joueurs par rencontre).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En cas de blessure, possibilité de faire entrer le joueur en position d’arbitre de touche.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Un joueur ayant reçu un carton blanc ne pourra être en situation d’arbitre de touche pendant les 10 minutes de suspension. 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1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En cas d’absence de joueur en capacité d’arbitrer (blessures, expulsions), un dirigeant en tenue sportive est autorisé à officier. 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DC52047-84EF-4630-8C3E-9B3B3529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r="7236"/>
          <a:stretch/>
        </p:blipFill>
        <p:spPr bwMode="auto">
          <a:xfrm>
            <a:off x="322766" y="1962150"/>
            <a:ext cx="4378236" cy="28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4CFF129-F956-4167-9F9C-96A8754E1509}"/>
              </a:ext>
            </a:extLst>
          </p:cNvPr>
          <p:cNvSpPr txBox="1"/>
          <p:nvPr/>
        </p:nvSpPr>
        <p:spPr>
          <a:xfrm>
            <a:off x="777901" y="5212481"/>
            <a:ext cx="3467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CHASUBLES SPECIFIQUES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D68653-A89B-47A7-980F-8C11E927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70BFA6-6598-4A0A-A7DA-C6A0CF485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7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34709" y="991622"/>
            <a:ext cx="9305925" cy="971238"/>
          </a:xfrm>
        </p:spPr>
        <p:txBody>
          <a:bodyPr/>
          <a:lstStyle/>
          <a:p>
            <a:pPr algn="ctr"/>
            <a:r>
              <a:rPr lang="fr-FR" sz="2400" b="1" dirty="0">
                <a:solidFill>
                  <a:schemeClr val="tx1">
                    <a:lumMod val="75000"/>
                  </a:schemeClr>
                </a:solidFill>
              </a:rPr>
              <a:t>Le rôle du dirigeant en charge des joueurs/arbitres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B2DC9D-3F79-491E-AA1E-009F2CD209B8}"/>
              </a:ext>
            </a:extLst>
          </p:cNvPr>
          <p:cNvSpPr txBox="1"/>
          <p:nvPr/>
        </p:nvSpPr>
        <p:spPr>
          <a:xfrm>
            <a:off x="1635162" y="1842439"/>
            <a:ext cx="10125467" cy="441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Assister le jeune arbitre officiel 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Reçoit les consignes d’avant-match dans les vestiaires.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Accompagne l’arbitre officiel aux vestiaires jusqu’à la fin du match.</a:t>
            </a: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Accompagner les joueurs à l’arbitrage 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Informe les joueurs des consignes données par l’arbitre central.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Gère les changements des joueurs à l’arbitrage (en lien avec l’éducateur).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Conseille les joueurs sur l’arbitrage à des moments opportuns (avant-match, avant un changement, après un changement, à la mi-temps, après le match, à l’entraînement) : placement, gestuelle, concentration…</a:t>
            </a:r>
          </a:p>
          <a:p>
            <a:pPr marR="0" lvl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Intervenir auprès de l’environnement (spectateurs) qui chercherait à perturber les jeunes qui arbitrent.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93C9C1-AE11-43F1-ABE2-3096234B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A60E88-C4CD-4115-A739-F4474BDC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93C9C1-AE11-43F1-ABE2-3096234B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58BC0549-85B7-4509-8313-B763932D2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D877C7D-9BAE-4D01-8882-7D5165819FD2}"/>
              </a:ext>
            </a:extLst>
          </p:cNvPr>
          <p:cNvSpPr txBox="1">
            <a:spLocks/>
          </p:cNvSpPr>
          <p:nvPr/>
        </p:nvSpPr>
        <p:spPr>
          <a:xfrm>
            <a:off x="1320326" y="1147237"/>
            <a:ext cx="10534946" cy="683623"/>
          </a:xfr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Supports pédagogiques et matériels pour l’arbitrage des jeunes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8A8E2DF-57A7-4F1C-85E6-783BC926D9E4}"/>
              </a:ext>
            </a:extLst>
          </p:cNvPr>
          <p:cNvGrpSpPr/>
          <p:nvPr/>
        </p:nvGrpSpPr>
        <p:grpSpPr>
          <a:xfrm>
            <a:off x="476530" y="2376892"/>
            <a:ext cx="7409073" cy="2632053"/>
            <a:chOff x="476530" y="2376892"/>
            <a:chExt cx="7409073" cy="26320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B87E73DC-AEF3-4CF6-A932-2C9BB8072F35}"/>
                </a:ext>
              </a:extLst>
            </p:cNvPr>
            <p:cNvSpPr/>
            <p:nvPr/>
          </p:nvSpPr>
          <p:spPr>
            <a:xfrm>
              <a:off x="3440159" y="2376892"/>
              <a:ext cx="4445444" cy="1253205"/>
            </a:xfrm>
            <a:custGeom>
              <a:avLst/>
              <a:gdLst>
                <a:gd name="connsiteX0" fmla="*/ 0 w 4445444"/>
                <a:gd name="connsiteY0" fmla="*/ 156651 h 1253205"/>
                <a:gd name="connsiteX1" fmla="*/ 3818842 w 4445444"/>
                <a:gd name="connsiteY1" fmla="*/ 156651 h 1253205"/>
                <a:gd name="connsiteX2" fmla="*/ 3818842 w 4445444"/>
                <a:gd name="connsiteY2" fmla="*/ 0 h 1253205"/>
                <a:gd name="connsiteX3" fmla="*/ 4445444 w 4445444"/>
                <a:gd name="connsiteY3" fmla="*/ 626603 h 1253205"/>
                <a:gd name="connsiteX4" fmla="*/ 3818842 w 4445444"/>
                <a:gd name="connsiteY4" fmla="*/ 1253205 h 1253205"/>
                <a:gd name="connsiteX5" fmla="*/ 3818842 w 4445444"/>
                <a:gd name="connsiteY5" fmla="*/ 1096554 h 1253205"/>
                <a:gd name="connsiteX6" fmla="*/ 0 w 4445444"/>
                <a:gd name="connsiteY6" fmla="*/ 1096554 h 1253205"/>
                <a:gd name="connsiteX7" fmla="*/ 0 w 4445444"/>
                <a:gd name="connsiteY7" fmla="*/ 156651 h 125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5444" h="1253205">
                  <a:moveTo>
                    <a:pt x="0" y="156651"/>
                  </a:moveTo>
                  <a:lnTo>
                    <a:pt x="3818842" y="156651"/>
                  </a:lnTo>
                  <a:lnTo>
                    <a:pt x="3818842" y="0"/>
                  </a:lnTo>
                  <a:lnTo>
                    <a:pt x="4445444" y="626603"/>
                  </a:lnTo>
                  <a:lnTo>
                    <a:pt x="3818842" y="1253205"/>
                  </a:lnTo>
                  <a:lnTo>
                    <a:pt x="3818842" y="1096554"/>
                  </a:lnTo>
                  <a:lnTo>
                    <a:pt x="0" y="1096554"/>
                  </a:lnTo>
                  <a:lnTo>
                    <a:pt x="0" y="156651"/>
                  </a:lnTo>
                  <a:close/>
                </a:path>
              </a:pathLst>
            </a:custGeom>
            <a:blipFill rotWithShape="0">
              <a:blip r:embed="rId3"/>
              <a:srcRect/>
              <a:stretch>
                <a:fillRect l="-90000" r="-90000"/>
              </a:stretch>
            </a:blipFill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69351" rIns="482652" bIns="169351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000" kern="1200" dirty="0"/>
                <a:t>Des fiches pédagogiques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000" kern="1200" dirty="0"/>
                <a:t>Des actions terrain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000" kern="1200" dirty="0"/>
                <a:t>Des outils PEF complémentaires</a:t>
              </a:r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23EBD982-144C-4E8D-BD49-1CB2C0CFE69C}"/>
                </a:ext>
              </a:extLst>
            </p:cNvPr>
            <p:cNvSpPr/>
            <p:nvPr/>
          </p:nvSpPr>
          <p:spPr>
            <a:xfrm>
              <a:off x="476530" y="2394311"/>
              <a:ext cx="2963629" cy="1253205"/>
            </a:xfrm>
            <a:custGeom>
              <a:avLst/>
              <a:gdLst>
                <a:gd name="connsiteX0" fmla="*/ 0 w 2963629"/>
                <a:gd name="connsiteY0" fmla="*/ 208872 h 1253205"/>
                <a:gd name="connsiteX1" fmla="*/ 208872 w 2963629"/>
                <a:gd name="connsiteY1" fmla="*/ 0 h 1253205"/>
                <a:gd name="connsiteX2" fmla="*/ 2754757 w 2963629"/>
                <a:gd name="connsiteY2" fmla="*/ 0 h 1253205"/>
                <a:gd name="connsiteX3" fmla="*/ 2963629 w 2963629"/>
                <a:gd name="connsiteY3" fmla="*/ 208872 h 1253205"/>
                <a:gd name="connsiteX4" fmla="*/ 2963629 w 2963629"/>
                <a:gd name="connsiteY4" fmla="*/ 1044333 h 1253205"/>
                <a:gd name="connsiteX5" fmla="*/ 2754757 w 2963629"/>
                <a:gd name="connsiteY5" fmla="*/ 1253205 h 1253205"/>
                <a:gd name="connsiteX6" fmla="*/ 208872 w 2963629"/>
                <a:gd name="connsiteY6" fmla="*/ 1253205 h 1253205"/>
                <a:gd name="connsiteX7" fmla="*/ 0 w 2963629"/>
                <a:gd name="connsiteY7" fmla="*/ 1044333 h 1253205"/>
                <a:gd name="connsiteX8" fmla="*/ 0 w 2963629"/>
                <a:gd name="connsiteY8" fmla="*/ 208872 h 125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3629" h="1253205">
                  <a:moveTo>
                    <a:pt x="0" y="208872"/>
                  </a:moveTo>
                  <a:cubicBezTo>
                    <a:pt x="0" y="93515"/>
                    <a:pt x="93515" y="0"/>
                    <a:pt x="208872" y="0"/>
                  </a:cubicBezTo>
                  <a:lnTo>
                    <a:pt x="2754757" y="0"/>
                  </a:lnTo>
                  <a:cubicBezTo>
                    <a:pt x="2870114" y="0"/>
                    <a:pt x="2963629" y="93515"/>
                    <a:pt x="2963629" y="208872"/>
                  </a:cubicBezTo>
                  <a:lnTo>
                    <a:pt x="2963629" y="1044333"/>
                  </a:lnTo>
                  <a:cubicBezTo>
                    <a:pt x="2963629" y="1159690"/>
                    <a:pt x="2870114" y="1253205"/>
                    <a:pt x="2754757" y="1253205"/>
                  </a:cubicBezTo>
                  <a:lnTo>
                    <a:pt x="208872" y="1253205"/>
                  </a:lnTo>
                  <a:cubicBezTo>
                    <a:pt x="93515" y="1253205"/>
                    <a:pt x="0" y="1159690"/>
                    <a:pt x="0" y="1044333"/>
                  </a:cubicBezTo>
                  <a:lnTo>
                    <a:pt x="0" y="2088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616" tIns="106896" rIns="152616" bIns="10689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Les 2 classeurs du PEF</a:t>
              </a: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096395D-131A-414A-8E10-80CDA157CAD1}"/>
                </a:ext>
              </a:extLst>
            </p:cNvPr>
            <p:cNvSpPr/>
            <p:nvPr/>
          </p:nvSpPr>
          <p:spPr>
            <a:xfrm>
              <a:off x="3440159" y="3755418"/>
              <a:ext cx="4445444" cy="1253205"/>
            </a:xfrm>
            <a:custGeom>
              <a:avLst/>
              <a:gdLst>
                <a:gd name="connsiteX0" fmla="*/ 0 w 4445444"/>
                <a:gd name="connsiteY0" fmla="*/ 156651 h 1253205"/>
                <a:gd name="connsiteX1" fmla="*/ 3818842 w 4445444"/>
                <a:gd name="connsiteY1" fmla="*/ 156651 h 1253205"/>
                <a:gd name="connsiteX2" fmla="*/ 3818842 w 4445444"/>
                <a:gd name="connsiteY2" fmla="*/ 0 h 1253205"/>
                <a:gd name="connsiteX3" fmla="*/ 4445444 w 4445444"/>
                <a:gd name="connsiteY3" fmla="*/ 626603 h 1253205"/>
                <a:gd name="connsiteX4" fmla="*/ 3818842 w 4445444"/>
                <a:gd name="connsiteY4" fmla="*/ 1253205 h 1253205"/>
                <a:gd name="connsiteX5" fmla="*/ 3818842 w 4445444"/>
                <a:gd name="connsiteY5" fmla="*/ 1096554 h 1253205"/>
                <a:gd name="connsiteX6" fmla="*/ 0 w 4445444"/>
                <a:gd name="connsiteY6" fmla="*/ 1096554 h 1253205"/>
                <a:gd name="connsiteX7" fmla="*/ 0 w 4445444"/>
                <a:gd name="connsiteY7" fmla="*/ 156651 h 125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5444" h="1253205">
                  <a:moveTo>
                    <a:pt x="0" y="156651"/>
                  </a:moveTo>
                  <a:lnTo>
                    <a:pt x="3818842" y="156651"/>
                  </a:lnTo>
                  <a:lnTo>
                    <a:pt x="3818842" y="0"/>
                  </a:lnTo>
                  <a:lnTo>
                    <a:pt x="4445444" y="626603"/>
                  </a:lnTo>
                  <a:lnTo>
                    <a:pt x="3818842" y="1253205"/>
                  </a:lnTo>
                  <a:lnTo>
                    <a:pt x="3818842" y="1096554"/>
                  </a:lnTo>
                  <a:lnTo>
                    <a:pt x="0" y="1096554"/>
                  </a:lnTo>
                  <a:lnTo>
                    <a:pt x="0" y="156651"/>
                  </a:lnTo>
                  <a:close/>
                </a:path>
              </a:pathLst>
            </a:custGeom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69351" rIns="482652" bIns="169351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000" kern="1200" dirty="0">
                  <a:latin typeface="Calibri" panose="020F0502020204030204" pitchFamily="34" charset="0"/>
                  <a:ea typeface="Calibri" panose="020F0502020204030204" pitchFamily="34" charset="0"/>
                </a:rPr>
                <a:t>Des chasubles siglées :</a:t>
              </a:r>
              <a:endParaRPr lang="fr-FR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fr-FR" sz="2000" kern="1200" dirty="0">
                  <a:latin typeface="Calibri" panose="020F0502020204030204" pitchFamily="34" charset="0"/>
                  <a:ea typeface="Calibri" panose="020F0502020204030204" pitchFamily="34" charset="0"/>
                </a:rPr>
                <a:t>« JE JOUE, J’ARBITRE ».</a:t>
              </a:r>
              <a:endParaRPr lang="fr-FR" sz="2000" kern="1200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A017B477-8299-4E01-BA3A-FE5C5B760FB8}"/>
                </a:ext>
              </a:extLst>
            </p:cNvPr>
            <p:cNvSpPr/>
            <p:nvPr/>
          </p:nvSpPr>
          <p:spPr>
            <a:xfrm>
              <a:off x="476530" y="3755740"/>
              <a:ext cx="2963629" cy="1253205"/>
            </a:xfrm>
            <a:custGeom>
              <a:avLst/>
              <a:gdLst>
                <a:gd name="connsiteX0" fmla="*/ 0 w 2963629"/>
                <a:gd name="connsiteY0" fmla="*/ 208872 h 1253205"/>
                <a:gd name="connsiteX1" fmla="*/ 208872 w 2963629"/>
                <a:gd name="connsiteY1" fmla="*/ 0 h 1253205"/>
                <a:gd name="connsiteX2" fmla="*/ 2754757 w 2963629"/>
                <a:gd name="connsiteY2" fmla="*/ 0 h 1253205"/>
                <a:gd name="connsiteX3" fmla="*/ 2963629 w 2963629"/>
                <a:gd name="connsiteY3" fmla="*/ 208872 h 1253205"/>
                <a:gd name="connsiteX4" fmla="*/ 2963629 w 2963629"/>
                <a:gd name="connsiteY4" fmla="*/ 1044333 h 1253205"/>
                <a:gd name="connsiteX5" fmla="*/ 2754757 w 2963629"/>
                <a:gd name="connsiteY5" fmla="*/ 1253205 h 1253205"/>
                <a:gd name="connsiteX6" fmla="*/ 208872 w 2963629"/>
                <a:gd name="connsiteY6" fmla="*/ 1253205 h 1253205"/>
                <a:gd name="connsiteX7" fmla="*/ 0 w 2963629"/>
                <a:gd name="connsiteY7" fmla="*/ 1044333 h 1253205"/>
                <a:gd name="connsiteX8" fmla="*/ 0 w 2963629"/>
                <a:gd name="connsiteY8" fmla="*/ 208872 h 125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3629" h="1253205">
                  <a:moveTo>
                    <a:pt x="0" y="208872"/>
                  </a:moveTo>
                  <a:cubicBezTo>
                    <a:pt x="0" y="93515"/>
                    <a:pt x="93515" y="0"/>
                    <a:pt x="208872" y="0"/>
                  </a:cubicBezTo>
                  <a:lnTo>
                    <a:pt x="2754757" y="0"/>
                  </a:lnTo>
                  <a:cubicBezTo>
                    <a:pt x="2870114" y="0"/>
                    <a:pt x="2963629" y="93515"/>
                    <a:pt x="2963629" y="208872"/>
                  </a:cubicBezTo>
                  <a:lnTo>
                    <a:pt x="2963629" y="1044333"/>
                  </a:lnTo>
                  <a:cubicBezTo>
                    <a:pt x="2963629" y="1159690"/>
                    <a:pt x="2870114" y="1253205"/>
                    <a:pt x="2754757" y="1253205"/>
                  </a:cubicBezTo>
                  <a:lnTo>
                    <a:pt x="208872" y="1253205"/>
                  </a:lnTo>
                  <a:cubicBezTo>
                    <a:pt x="93515" y="1253205"/>
                    <a:pt x="0" y="1159690"/>
                    <a:pt x="0" y="1044333"/>
                  </a:cubicBezTo>
                  <a:lnTo>
                    <a:pt x="0" y="2088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616" tIns="106896" rIns="152616" bIns="10689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/>
                <a:t>Des chasubles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FCC1769-D059-4321-8B4F-C86DB78E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625" y="1988738"/>
            <a:ext cx="1324029" cy="1439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8FDAED8-6AEF-4B2D-B541-ED45C45EB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697" y="1953793"/>
            <a:ext cx="1893736" cy="128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422B50D-20D1-43DC-A1D7-F6F4B8B80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3"/>
          <a:stretch/>
        </p:blipFill>
        <p:spPr bwMode="auto">
          <a:xfrm rot="5400000">
            <a:off x="8733680" y="3468403"/>
            <a:ext cx="1864031" cy="21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E8909F-CEF6-4D28-B6B1-D071DB241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89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6989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E93C9C1-AE11-43F1-ABE2-3096234B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5" y="23878"/>
            <a:ext cx="822833" cy="116164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56F1603-1D9B-4921-A7AC-FAE094D8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62A68F-C214-4857-AAD0-8B661CF0B58E}"/>
              </a:ext>
            </a:extLst>
          </p:cNvPr>
          <p:cNvSpPr/>
          <p:nvPr/>
        </p:nvSpPr>
        <p:spPr>
          <a:xfrm>
            <a:off x="934278" y="1943978"/>
            <a:ext cx="620933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Cette action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moment d’apprentissage qui nous </a:t>
            </a:r>
            <a:r>
              <a:rPr lang="fr-FR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engage</a:t>
            </a:r>
            <a:r>
              <a:rPr lang="fr-FR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tous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Doit se réaliser pour le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plaisir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un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 serein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 les adultes doivent être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tolérants: accepter et respecter les décisions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nos jeunes arbitres. C’est une forme de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solidarité collective</a:t>
            </a:r>
          </a:p>
        </p:txBody>
      </p:sp>
      <p:sp>
        <p:nvSpPr>
          <p:cNvPr id="12" name="Titre 10">
            <a:extLst>
              <a:ext uri="{FF2B5EF4-FFF2-40B4-BE49-F238E27FC236}">
                <a16:creationId xmlns:a16="http://schemas.microsoft.com/office/drawing/2014/main" id="{24F18F83-C7FB-4464-8BFF-F81BE476953D}"/>
              </a:ext>
            </a:extLst>
          </p:cNvPr>
          <p:cNvSpPr txBox="1">
            <a:spLocks/>
          </p:cNvSpPr>
          <p:nvPr/>
        </p:nvSpPr>
        <p:spPr>
          <a:xfrm>
            <a:off x="1375793" y="1185525"/>
            <a:ext cx="10384835" cy="597769"/>
          </a:xfr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latin typeface="Calibri"/>
              </a:rPr>
              <a:t>C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onclusion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: </a:t>
            </a:r>
            <a:r>
              <a:rPr kumimoji="0" lang="fr-FR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ensemble, soyons P.R.E.T.S, soyons foot</a:t>
            </a:r>
          </a:p>
        </p:txBody>
      </p:sp>
      <p:sp>
        <p:nvSpPr>
          <p:cNvPr id="13" name="Titre 10">
            <a:extLst>
              <a:ext uri="{FF2B5EF4-FFF2-40B4-BE49-F238E27FC236}">
                <a16:creationId xmlns:a16="http://schemas.microsoft.com/office/drawing/2014/main" id="{DD8AE25C-9BE4-4509-B3AB-737A5DB85DA8}"/>
              </a:ext>
            </a:extLst>
          </p:cNvPr>
          <p:cNvSpPr txBox="1">
            <a:spLocks/>
          </p:cNvSpPr>
          <p:nvPr/>
        </p:nvSpPr>
        <p:spPr>
          <a:xfrm>
            <a:off x="522861" y="5556682"/>
            <a:ext cx="11015830" cy="597769"/>
          </a:xfr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>
                <a:latin typeface="Calibri"/>
              </a:rPr>
              <a:t>Le suivi de l’Arbitrage des jeunes par les jeunes sera observé au cours de la 1ère phase</a:t>
            </a:r>
            <a:endParaRPr kumimoji="0" lang="fr-FR" sz="2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4" name="Image 13" descr="Une image contenant herbe, extérieur, champ, jeu&#10;&#10;Description générée automatiquement">
            <a:extLst>
              <a:ext uri="{FF2B5EF4-FFF2-40B4-BE49-F238E27FC236}">
                <a16:creationId xmlns:a16="http://schemas.microsoft.com/office/drawing/2014/main" id="{DDB19023-1AFA-4754-9936-14F78D22E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2" t="8135" r="43287" b="14010"/>
          <a:stretch/>
        </p:blipFill>
        <p:spPr>
          <a:xfrm>
            <a:off x="8433993" y="2032395"/>
            <a:ext cx="2398957" cy="30920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385E651-B70E-4074-A8C6-947077500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801" y="44664"/>
            <a:ext cx="731662" cy="7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6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7553F9E-C8E2-4CBE-92BC-2621EB442F47}"/>
              </a:ext>
            </a:extLst>
          </p:cNvPr>
          <p:cNvSpPr txBox="1">
            <a:spLocks/>
          </p:cNvSpPr>
          <p:nvPr/>
        </p:nvSpPr>
        <p:spPr>
          <a:xfrm>
            <a:off x="1889056" y="208808"/>
            <a:ext cx="8413888" cy="109156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11480">
              <a:defRPr>
                <a:latin typeface="+mn-lt"/>
                <a:ea typeface="+mn-ea"/>
                <a:cs typeface="+mn-cs"/>
              </a:defRPr>
            </a:lvl2pPr>
            <a:lvl3pPr marL="822960">
              <a:defRPr>
                <a:latin typeface="+mn-lt"/>
                <a:ea typeface="+mn-ea"/>
                <a:cs typeface="+mn-cs"/>
              </a:defRPr>
            </a:lvl3pPr>
            <a:lvl4pPr marL="1234440">
              <a:defRPr>
                <a:latin typeface="+mn-lt"/>
                <a:ea typeface="+mn-ea"/>
                <a:cs typeface="+mn-cs"/>
              </a:defRPr>
            </a:lvl4pPr>
            <a:lvl5pPr marL="1645920">
              <a:defRPr>
                <a:latin typeface="+mn-lt"/>
                <a:ea typeface="+mn-ea"/>
                <a:cs typeface="+mn-cs"/>
              </a:defRPr>
            </a:lvl5pPr>
            <a:lvl6pPr marL="2057400">
              <a:defRPr>
                <a:latin typeface="+mn-lt"/>
                <a:ea typeface="+mn-ea"/>
                <a:cs typeface="+mn-cs"/>
              </a:defRPr>
            </a:lvl6pPr>
            <a:lvl7pPr marL="2468880">
              <a:defRPr>
                <a:latin typeface="+mn-lt"/>
                <a:ea typeface="+mn-ea"/>
                <a:cs typeface="+mn-cs"/>
              </a:defRPr>
            </a:lvl7pPr>
            <a:lvl8pPr marL="2880360">
              <a:defRPr>
                <a:latin typeface="+mn-lt"/>
                <a:ea typeface="+mn-ea"/>
                <a:cs typeface="+mn-cs"/>
              </a:defRPr>
            </a:lvl8pPr>
            <a:lvl9pPr marL="329184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MERCI DE VOTRE ENGAGEMENT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322549-4E2F-410D-93CB-EE7235551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056" y="2158307"/>
            <a:ext cx="1441861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659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vert270" wrap="square" lIns="0" tIns="0" rIns="0" bIns="0" rtlCol="0">
        <a:spAutoFit/>
      </a:bodyPr>
      <a:lstStyle>
        <a:defPPr marL="12700">
          <a:lnSpc>
            <a:spcPts val="4750"/>
          </a:lnSpc>
          <a:defRPr sz="4000" b="1" spc="300" dirty="0">
            <a:solidFill>
              <a:srgbClr val="E20511"/>
            </a:solidFill>
            <a:latin typeface="Trebuchet MS"/>
            <a:cs typeface="Trebuchet M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DC7FF174A20D45BBA63F7DDB48594F" ma:contentTypeVersion="10" ma:contentTypeDescription="Crée un document." ma:contentTypeScope="" ma:versionID="c8c9508c84048580ae10a8799ffeadbe">
  <xsd:schema xmlns:xsd="http://www.w3.org/2001/XMLSchema" xmlns:xs="http://www.w3.org/2001/XMLSchema" xmlns:p="http://schemas.microsoft.com/office/2006/metadata/properties" xmlns:ns2="52228021-dc18-43b0-af82-950d64896501" targetNamespace="http://schemas.microsoft.com/office/2006/metadata/properties" ma:root="true" ma:fieldsID="d195c08693db077224d47efb836edc5d" ns2:_="">
    <xsd:import namespace="52228021-dc18-43b0-af82-950d64896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28021-dc18-43b0-af82-950d648965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3A7963-EFA0-44F8-86A9-5EE9D743C3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B9B11-47D0-4B3B-9C25-305E529C20AD}">
  <ds:schemaRefs>
    <ds:schemaRef ds:uri="http://www.w3.org/XML/1998/namespace"/>
    <ds:schemaRef ds:uri="http://purl.org/dc/terms/"/>
    <ds:schemaRef ds:uri="http://schemas.microsoft.com/office/2006/metadata/properties"/>
    <ds:schemaRef ds:uri="52228021-dc18-43b0-af82-950d64896501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8029C1-B833-4947-AAC0-9681EAA2D412}">
  <ds:schemaRefs>
    <ds:schemaRef ds:uri="52228021-dc18-43b0-af82-950d648965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30598</TotalTime>
  <Words>682</Words>
  <Application>Microsoft Office PowerPoint</Application>
  <PresentationFormat>Grand écran</PresentationFormat>
  <Paragraphs>90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20" baseType="lpstr">
      <vt:lpstr>ＭＳ Ｐゴシック</vt:lpstr>
      <vt:lpstr>Arial</vt:lpstr>
      <vt:lpstr>Arial Narrow</vt:lpstr>
      <vt:lpstr>Bradley Hand ITC</vt:lpstr>
      <vt:lpstr>Calibri</vt:lpstr>
      <vt:lpstr>Calibri </vt:lpstr>
      <vt:lpstr>FFF Equipe</vt:lpstr>
      <vt:lpstr>Gisha</vt:lpstr>
      <vt:lpstr>Times New Roman</vt:lpstr>
      <vt:lpstr>Wingdings</vt:lpstr>
      <vt:lpstr>1_Office Theme</vt:lpstr>
      <vt:lpstr>Présentation PowerPoint</vt:lpstr>
      <vt:lpstr>Présentation PowerPoint</vt:lpstr>
      <vt:lpstr>Présentation PowerPoint</vt:lpstr>
      <vt:lpstr>Présentation PowerPoint</vt:lpstr>
      <vt:lpstr>Le fonctionnement sur les rencontres</vt:lpstr>
      <vt:lpstr>Le rôle du dirigeant en charge des joueurs/arbitres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GIRONDEL Isabelle</dc:creator>
  <cp:lastModifiedBy>xavie</cp:lastModifiedBy>
  <cp:revision>212</cp:revision>
  <cp:lastPrinted>2021-03-01T12:09:21Z</cp:lastPrinted>
  <dcterms:created xsi:type="dcterms:W3CDTF">2018-12-08T14:21:44Z</dcterms:created>
  <dcterms:modified xsi:type="dcterms:W3CDTF">2021-08-30T16:07:45Z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0x01010057DC7FF174A20D45BBA63F7DDB48594F</vt:lpwstr>
  </property>
  <property fmtid="{D5CDD505-2E9C-101B-9397-08002B2CF9AE}" pid="3" name="Order">
    <vt:r8>54000</vt:r8>
  </property>
</Properties>
</file>