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89" r:id="rId5"/>
    <p:sldId id="354" r:id="rId6"/>
    <p:sldId id="353" r:id="rId7"/>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509"/>
    <a:srgbClr val="E1801F"/>
    <a:srgbClr val="0019B0"/>
    <a:srgbClr val="FF5050"/>
    <a:srgbClr val="0066FF"/>
    <a:srgbClr val="99FF99"/>
    <a:srgbClr val="14286B"/>
    <a:srgbClr val="258B5D"/>
    <a:srgbClr val="B3860A"/>
    <a:srgbClr val="B3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750" autoAdjust="0"/>
  </p:normalViewPr>
  <p:slideViewPr>
    <p:cSldViewPr>
      <p:cViewPr varScale="1">
        <p:scale>
          <a:sx n="72" d="100"/>
          <a:sy n="72" d="100"/>
        </p:scale>
        <p:origin x="1350" y="6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18/02/2019</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364718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2868255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00065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FEDERAL</a:t>
            </a:r>
            <a:r>
              <a:rPr lang="fr-FR" sz="4000" dirty="0">
                <a:solidFill>
                  <a:schemeClr val="bg1"/>
                </a:solidFill>
                <a:latin typeface="Arial" charset="0"/>
              </a:rPr>
              <a:t> </a:t>
            </a: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03848" y="3861048"/>
            <a:ext cx="2868329" cy="133752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a:ln>
                  <a:noFill/>
                </a:ln>
                <a:solidFill>
                  <a:schemeClr val="accent6">
                    <a:lumMod val="75000"/>
                  </a:schemeClr>
                </a:solidFill>
                <a:effectLst/>
                <a:latin typeface="Arial" pitchFamily="34" charset="0"/>
                <a:cs typeface="Arial" pitchFamily="34" charset="0"/>
              </a:rPr>
              <a:t>FICHE « ACTION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2"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6681" y="-9909"/>
            <a:ext cx="2093812" cy="21916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99392"/>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187624" y="2852936"/>
            <a:ext cx="7776864" cy="400506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lang="fr-FR" sz="1200" baseline="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lang="fr-FR" sz="1200" baseline="0" dirty="0">
              <a:solidFill>
                <a:schemeClr val="tx1"/>
              </a:solidFill>
              <a:latin typeface="Times" pitchFamily="18" charset="0"/>
            </a:endParaRPr>
          </a:p>
          <a:p>
            <a:r>
              <a:rPr lang="fr-FR" sz="1400" dirty="0">
                <a:solidFill>
                  <a:schemeClr val="tx1"/>
                </a:solidFill>
                <a:latin typeface="Times" pitchFamily="18" charset="0"/>
              </a:rPr>
              <a:t>Suite à une étude réalisée au préalable sur les enfants, nous avons constaté que beaucoup d’</a:t>
            </a:r>
            <a:r>
              <a:rPr lang="fr-FR" sz="1400" dirty="0" err="1">
                <a:solidFill>
                  <a:schemeClr val="tx1"/>
                </a:solidFill>
                <a:latin typeface="Times" pitchFamily="18" charset="0"/>
              </a:rPr>
              <a:t>entre-eux</a:t>
            </a:r>
            <a:r>
              <a:rPr lang="fr-FR" sz="1400" dirty="0">
                <a:solidFill>
                  <a:schemeClr val="tx1"/>
                </a:solidFill>
                <a:latin typeface="Times" pitchFamily="18" charset="0"/>
              </a:rPr>
              <a:t> jouaient régulièrement aux jeux vidéos. Afin de les sensibiliser au temps passé devant les écrans, au danger que peuvent représenter les jeux vidéos, nous avons organisé un biathlon.</a:t>
            </a:r>
          </a:p>
          <a:p>
            <a:endParaRPr lang="fr-FR" sz="1400" dirty="0">
              <a:solidFill>
                <a:schemeClr val="tx1"/>
              </a:solidFill>
              <a:latin typeface="Times" pitchFamily="18" charset="0"/>
            </a:endParaRPr>
          </a:p>
          <a:p>
            <a:r>
              <a:rPr lang="fr-FR" sz="1400" dirty="0">
                <a:solidFill>
                  <a:schemeClr val="tx1"/>
                </a:solidFill>
                <a:latin typeface="Times" pitchFamily="18" charset="0"/>
              </a:rPr>
              <a:t>Les enfants étaient par binôme, devaient réaliser 11 ateliers techniques pour valider un tour. A chaque atelier réussit, les paires allaient voir un éducateur, qui lui posait une question, en cas de réponse positive, le binôme passait à l’atelier suivant. En cas de réponse négative, le binôme effectuait un atelier de pénalité dans le rond central.</a:t>
            </a:r>
          </a:p>
          <a:p>
            <a:endParaRPr lang="fr-FR" sz="1400" dirty="0">
              <a:solidFill>
                <a:schemeClr val="tx1"/>
              </a:solidFill>
              <a:latin typeface="Times" pitchFamily="18" charset="0"/>
            </a:endParaRPr>
          </a:p>
          <a:p>
            <a:r>
              <a:rPr lang="fr-FR" sz="1400" dirty="0">
                <a:solidFill>
                  <a:schemeClr val="tx1"/>
                </a:solidFill>
                <a:latin typeface="Times" pitchFamily="18" charset="0"/>
              </a:rPr>
              <a:t>Les questions abordaient diverse thématiques, avec les dérives que peuvent apporter les jeux vidéos sur notre comportement, notre santé physique et mentale, les points positifs des jeux, comment le danger est signaler, l’importance des sigles, etc.. </a:t>
            </a:r>
          </a:p>
        </p:txBody>
      </p:sp>
      <p:sp>
        <p:nvSpPr>
          <p:cNvPr id="26" name="Rectangle à coins arrondis 25"/>
          <p:cNvSpPr/>
          <p:nvPr/>
        </p:nvSpPr>
        <p:spPr bwMode="auto">
          <a:xfrm>
            <a:off x="3851920" y="2636912"/>
            <a:ext cx="2160240" cy="359458"/>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Résumé de l’action</a:t>
            </a:r>
            <a:endParaRPr kumimoji="0" lang="fr-FR" sz="1800" b="1" i="0" u="none" strike="noStrike" cap="none" normalizeH="0" baseline="0" dirty="0">
              <a:ln>
                <a:noFill/>
              </a:ln>
              <a:solidFill>
                <a:schemeClr val="tx1"/>
              </a:solidFill>
              <a:effectLst/>
              <a:latin typeface="Times" pitchFamily="18" charset="0"/>
            </a:endParaRPr>
          </a:p>
        </p:txBody>
      </p:sp>
      <p:sp>
        <p:nvSpPr>
          <p:cNvPr id="34" name="Rectangle à coins arrondis 33"/>
          <p:cNvSpPr/>
          <p:nvPr/>
        </p:nvSpPr>
        <p:spPr bwMode="auto">
          <a:xfrm>
            <a:off x="6160070" y="142694"/>
            <a:ext cx="2808312"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Thématiques développées</a:t>
            </a:r>
            <a:endParaRPr kumimoji="0" lang="fr-FR" sz="1800" b="1" i="0" u="none" strike="noStrike" cap="none" normalizeH="0" baseline="0" dirty="0">
              <a:ln>
                <a:noFill/>
              </a:ln>
              <a:solidFill>
                <a:schemeClr val="tx1"/>
              </a:solidFill>
              <a:effectLst/>
              <a:latin typeface="Times" pitchFamily="18" charset="0"/>
            </a:endParaRPr>
          </a:p>
        </p:txBody>
      </p:sp>
      <p:sp>
        <p:nvSpPr>
          <p:cNvPr id="36" name="Rectangle à coins arrondis 35"/>
          <p:cNvSpPr/>
          <p:nvPr/>
        </p:nvSpPr>
        <p:spPr bwMode="auto">
          <a:xfrm>
            <a:off x="1194073" y="89247"/>
            <a:ext cx="2160240" cy="601708"/>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b="1" dirty="0"/>
              <a:t>Nom du club </a:t>
            </a:r>
            <a:r>
              <a:rPr lang="fr-FR" sz="1000" dirty="0"/>
              <a:t>:</a:t>
            </a:r>
          </a:p>
          <a:p>
            <a:pPr marL="0" marR="0" indent="0" algn="ctr" defTabSz="914400" rtl="0" eaLnBrk="0" fontAlgn="base" latinLnBrk="0" hangingPunct="0">
              <a:lnSpc>
                <a:spcPct val="100000"/>
              </a:lnSpc>
              <a:spcBef>
                <a:spcPct val="0"/>
              </a:spcBef>
              <a:spcAft>
                <a:spcPct val="0"/>
              </a:spcAft>
              <a:buClrTx/>
              <a:buSzTx/>
              <a:buFontTx/>
              <a:buNone/>
              <a:tabLst/>
            </a:pPr>
            <a:r>
              <a:rPr lang="fr-FR" sz="1000" dirty="0"/>
              <a:t>SO CHOLET</a:t>
            </a:r>
          </a:p>
        </p:txBody>
      </p:sp>
      <p:sp>
        <p:nvSpPr>
          <p:cNvPr id="37" name="Rectangle 36"/>
          <p:cNvSpPr/>
          <p:nvPr/>
        </p:nvSpPr>
        <p:spPr bwMode="auto">
          <a:xfrm>
            <a:off x="1194073" y="1254836"/>
            <a:ext cx="2160240" cy="36011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100" dirty="0">
                <a:solidFill>
                  <a:schemeClr val="tx1"/>
                </a:solidFill>
                <a:latin typeface="Times" pitchFamily="18" charset="0"/>
              </a:rPr>
              <a:t>Jeux vidéos, bien fait et méfait</a:t>
            </a:r>
            <a:endParaRPr kumimoji="0" lang="fr-FR" sz="1100" b="0" i="0" u="none" strike="noStrike" cap="none" normalizeH="0" baseline="0" dirty="0">
              <a:ln>
                <a:noFill/>
              </a:ln>
              <a:solidFill>
                <a:schemeClr val="tx1"/>
              </a:solidFill>
              <a:effectLst/>
              <a:latin typeface="Times" pitchFamily="18" charset="0"/>
            </a:endParaRPr>
          </a:p>
        </p:txBody>
      </p:sp>
      <p:sp>
        <p:nvSpPr>
          <p:cNvPr id="38" name="Rectangle à coins arrondis 37"/>
          <p:cNvSpPr/>
          <p:nvPr/>
        </p:nvSpPr>
        <p:spPr bwMode="auto">
          <a:xfrm>
            <a:off x="1194073" y="89479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Nom de l’action</a:t>
            </a:r>
            <a:endParaRPr kumimoji="0" lang="fr-FR" sz="1800" b="1" i="0" u="none" strike="noStrike" cap="none" normalizeH="0" baseline="0" dirty="0">
              <a:ln>
                <a:noFill/>
              </a:ln>
              <a:solidFill>
                <a:schemeClr val="tx1"/>
              </a:solidFill>
              <a:effectLst/>
              <a:latin typeface="Times" pitchFamily="18" charset="0"/>
            </a:endParaRPr>
          </a:p>
        </p:txBody>
      </p:sp>
      <p:sp>
        <p:nvSpPr>
          <p:cNvPr id="42" name="Rectangle à coins arrondis 41"/>
          <p:cNvSpPr/>
          <p:nvPr/>
        </p:nvSpPr>
        <p:spPr bwMode="auto">
          <a:xfrm>
            <a:off x="1211031" y="1735940"/>
            <a:ext cx="2160240" cy="531441"/>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fr-FR" sz="1400" b="1" dirty="0"/>
              <a:t>Nb participants</a:t>
            </a:r>
            <a:r>
              <a:rPr lang="fr-FR" sz="1400" dirty="0"/>
              <a:t> </a:t>
            </a:r>
            <a:r>
              <a:rPr lang="fr-FR" sz="1000" dirty="0"/>
              <a:t>:</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bg1"/>
                </a:solidFill>
                <a:effectLst/>
                <a:latin typeface="Times" pitchFamily="18" charset="0"/>
              </a:rPr>
              <a:t>28 U10-U11</a:t>
            </a:r>
          </a:p>
        </p:txBody>
      </p:sp>
      <p:sp>
        <p:nvSpPr>
          <p:cNvPr id="18" name="Rectangle à coins arrondis 17"/>
          <p:cNvSpPr/>
          <p:nvPr/>
        </p:nvSpPr>
        <p:spPr bwMode="auto">
          <a:xfrm>
            <a:off x="3995936" y="89247"/>
            <a:ext cx="1872208" cy="53483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b="1" dirty="0"/>
              <a:t>Dates </a:t>
            </a:r>
            <a:r>
              <a:rPr lang="fr-FR" sz="1000" dirty="0"/>
              <a:t>:</a:t>
            </a:r>
          </a:p>
          <a:p>
            <a:pPr marL="0" marR="0" indent="0" algn="ctr" defTabSz="914400" rtl="0" eaLnBrk="0" fontAlgn="base" latinLnBrk="0" hangingPunct="0">
              <a:lnSpc>
                <a:spcPct val="100000"/>
              </a:lnSpc>
              <a:spcBef>
                <a:spcPct val="0"/>
              </a:spcBef>
              <a:spcAft>
                <a:spcPct val="0"/>
              </a:spcAft>
              <a:buClrTx/>
              <a:buSzTx/>
              <a:buFontTx/>
              <a:buNone/>
              <a:tabLst/>
            </a:pPr>
            <a:r>
              <a:rPr lang="fr-FR" sz="1000" dirty="0"/>
              <a:t>13/02/19</a:t>
            </a:r>
          </a:p>
          <a:p>
            <a:pPr marL="0" marR="0" indent="0" algn="ctr" defTabSz="914400" rtl="0" eaLnBrk="0" fontAlgn="base" latinLnBrk="0" hangingPunct="0">
              <a:lnSpc>
                <a:spcPct val="100000"/>
              </a:lnSpc>
              <a:spcBef>
                <a:spcPct val="0"/>
              </a:spcBef>
              <a:spcAft>
                <a:spcPct val="0"/>
              </a:spcAft>
              <a:buClrTx/>
              <a:buSzTx/>
              <a:buFontTx/>
              <a:buNone/>
              <a:tabLst/>
            </a:pPr>
            <a:endParaRPr lang="fr-FR" sz="1000" dirty="0"/>
          </a:p>
        </p:txBody>
      </p:sp>
      <p:graphicFrame>
        <p:nvGraphicFramePr>
          <p:cNvPr id="3" name="Tableau 2"/>
          <p:cNvGraphicFramePr>
            <a:graphicFrameLocks noGrp="1"/>
          </p:cNvGraphicFramePr>
          <p:nvPr>
            <p:extLst>
              <p:ext uri="{D42A27DB-BD31-4B8C-83A1-F6EECF244321}">
                <p14:modId xmlns:p14="http://schemas.microsoft.com/office/powerpoint/2010/main" val="1628047980"/>
              </p:ext>
            </p:extLst>
          </p:nvPr>
        </p:nvGraphicFramePr>
        <p:xfrm>
          <a:off x="6547887" y="650108"/>
          <a:ext cx="1984554" cy="992907"/>
        </p:xfrm>
        <a:graphic>
          <a:graphicData uri="http://schemas.openxmlformats.org/drawingml/2006/table">
            <a:tbl>
              <a:tblPr firstRow="1" bandRow="1">
                <a:tableStyleId>{93296810-A885-4BE3-A3E7-6D5BEEA58F35}</a:tableStyleId>
              </a:tblPr>
              <a:tblGrid>
                <a:gridCol w="1984554">
                  <a:extLst>
                    <a:ext uri="{9D8B030D-6E8A-4147-A177-3AD203B41FA5}">
                      <a16:colId xmlns:a16="http://schemas.microsoft.com/office/drawing/2014/main" val="20000"/>
                    </a:ext>
                  </a:extLst>
                </a:gridCol>
              </a:tblGrid>
              <a:tr h="352827">
                <a:tc>
                  <a:txBody>
                    <a:bodyPr/>
                    <a:lstStyle/>
                    <a:p>
                      <a:pPr algn="ctr"/>
                      <a:r>
                        <a:rPr lang="fr-FR" sz="1200" dirty="0"/>
                        <a:t>REGLES DE VIE</a:t>
                      </a:r>
                    </a:p>
                  </a:txBody>
                  <a:tcPr/>
                </a:tc>
                <a:extLst>
                  <a:ext uri="{0D108BD9-81ED-4DB2-BD59-A6C34878D82A}">
                    <a16:rowId xmlns:a16="http://schemas.microsoft.com/office/drawing/2014/main" val="10000"/>
                  </a:ext>
                </a:extLst>
              </a:tr>
              <a:tr h="405993">
                <a:tc>
                  <a:txBody>
                    <a:bodyPr/>
                    <a:lstStyle/>
                    <a:p>
                      <a:pPr algn="l"/>
                      <a:r>
                        <a:rPr lang="fr-FR" sz="1200" dirty="0"/>
                        <a:t>      Santé</a:t>
                      </a:r>
                      <a:endParaRPr lang="fr-FR" sz="1200" b="0" dirty="0"/>
                    </a:p>
                    <a:p>
                      <a:pPr algn="l"/>
                      <a:r>
                        <a:rPr lang="fr-FR" sz="1200" dirty="0"/>
                        <a:t>      Engagement citoyen</a:t>
                      </a:r>
                      <a:endParaRPr lang="fr-FR" sz="1200" b="0" dirty="0"/>
                    </a:p>
                    <a:p>
                      <a:pPr algn="l"/>
                      <a:r>
                        <a:rPr lang="fr-FR" sz="1200" dirty="0"/>
                        <a:t>      Environnement</a:t>
                      </a:r>
                      <a:endParaRPr lang="fr-FR" sz="1200" b="0" dirty="0"/>
                    </a:p>
                  </a:txBody>
                  <a:tcPr/>
                </a:tc>
                <a:extLst>
                  <a:ext uri="{0D108BD9-81ED-4DB2-BD59-A6C34878D82A}">
                    <a16:rowId xmlns:a16="http://schemas.microsoft.com/office/drawing/2014/main" val="10001"/>
                  </a:ext>
                </a:extLst>
              </a:tr>
            </a:tbl>
          </a:graphicData>
        </a:graphic>
      </p:graphicFrame>
      <p:sp>
        <p:nvSpPr>
          <p:cNvPr id="4" name="Rectangle 3"/>
          <p:cNvSpPr/>
          <p:nvPr/>
        </p:nvSpPr>
        <p:spPr bwMode="auto">
          <a:xfrm>
            <a:off x="6619895" y="1046931"/>
            <a:ext cx="144016" cy="1711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8" charset="0"/>
            </a:endParaRPr>
          </a:p>
        </p:txBody>
      </p:sp>
      <p:sp>
        <p:nvSpPr>
          <p:cNvPr id="16" name="Rectangle 15"/>
          <p:cNvSpPr/>
          <p:nvPr/>
        </p:nvSpPr>
        <p:spPr bwMode="auto">
          <a:xfrm>
            <a:off x="6619895" y="1230535"/>
            <a:ext cx="144016" cy="1711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8" charset="0"/>
            </a:endParaRPr>
          </a:p>
        </p:txBody>
      </p:sp>
      <p:sp>
        <p:nvSpPr>
          <p:cNvPr id="17" name="Rectangle 16"/>
          <p:cNvSpPr/>
          <p:nvPr/>
        </p:nvSpPr>
        <p:spPr bwMode="auto">
          <a:xfrm>
            <a:off x="6619895" y="1414139"/>
            <a:ext cx="144016" cy="1711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8" charset="0"/>
            </a:endParaRPr>
          </a:p>
        </p:txBody>
      </p:sp>
      <p:graphicFrame>
        <p:nvGraphicFramePr>
          <p:cNvPr id="20" name="Tableau 19"/>
          <p:cNvGraphicFramePr>
            <a:graphicFrameLocks noGrp="1"/>
          </p:cNvGraphicFramePr>
          <p:nvPr>
            <p:extLst>
              <p:ext uri="{D42A27DB-BD31-4B8C-83A1-F6EECF244321}">
                <p14:modId xmlns:p14="http://schemas.microsoft.com/office/powerpoint/2010/main" val="4242834820"/>
              </p:ext>
            </p:extLst>
          </p:nvPr>
        </p:nvGraphicFramePr>
        <p:xfrm>
          <a:off x="6547887" y="1648585"/>
          <a:ext cx="1984554" cy="992907"/>
        </p:xfrm>
        <a:graphic>
          <a:graphicData uri="http://schemas.openxmlformats.org/drawingml/2006/table">
            <a:tbl>
              <a:tblPr firstRow="1" bandRow="1">
                <a:tableStyleId>{93296810-A885-4BE3-A3E7-6D5BEEA58F35}</a:tableStyleId>
              </a:tblPr>
              <a:tblGrid>
                <a:gridCol w="1984554">
                  <a:extLst>
                    <a:ext uri="{9D8B030D-6E8A-4147-A177-3AD203B41FA5}">
                      <a16:colId xmlns:a16="http://schemas.microsoft.com/office/drawing/2014/main" val="20000"/>
                    </a:ext>
                  </a:extLst>
                </a:gridCol>
              </a:tblGrid>
              <a:tr h="352827">
                <a:tc>
                  <a:txBody>
                    <a:bodyPr/>
                    <a:lstStyle/>
                    <a:p>
                      <a:pPr algn="ctr"/>
                      <a:r>
                        <a:rPr lang="fr-FR" sz="1200" dirty="0"/>
                        <a:t>REGLES DE JEU</a:t>
                      </a:r>
                    </a:p>
                  </a:txBody>
                  <a:tcPr/>
                </a:tc>
                <a:extLst>
                  <a:ext uri="{0D108BD9-81ED-4DB2-BD59-A6C34878D82A}">
                    <a16:rowId xmlns:a16="http://schemas.microsoft.com/office/drawing/2014/main" val="10000"/>
                  </a:ext>
                </a:extLst>
              </a:tr>
              <a:tr h="405993">
                <a:tc>
                  <a:txBody>
                    <a:bodyPr/>
                    <a:lstStyle/>
                    <a:p>
                      <a:pPr algn="l"/>
                      <a:r>
                        <a:rPr lang="fr-FR" sz="1200" dirty="0"/>
                        <a:t>      Fair-play</a:t>
                      </a:r>
                      <a:endParaRPr lang="fr-FR" sz="1200" b="0" dirty="0"/>
                    </a:p>
                    <a:p>
                      <a:pPr algn="l"/>
                      <a:r>
                        <a:rPr lang="fr-FR" sz="1200" dirty="0"/>
                        <a:t>      Règles</a:t>
                      </a:r>
                      <a:r>
                        <a:rPr lang="fr-FR" sz="1200" baseline="0" dirty="0"/>
                        <a:t> du jeu et arbitrage</a:t>
                      </a:r>
                      <a:endParaRPr lang="fr-FR" sz="1200" b="0" dirty="0"/>
                    </a:p>
                    <a:p>
                      <a:pPr algn="l"/>
                      <a:r>
                        <a:rPr lang="fr-FR" sz="1200" dirty="0"/>
                        <a:t>      Culture</a:t>
                      </a:r>
                      <a:r>
                        <a:rPr lang="fr-FR" sz="1200" baseline="0" dirty="0"/>
                        <a:t> foot</a:t>
                      </a:r>
                      <a:endParaRPr lang="fr-FR" sz="1200" b="0" dirty="0"/>
                    </a:p>
                  </a:txBody>
                  <a:tcPr/>
                </a:tc>
                <a:extLst>
                  <a:ext uri="{0D108BD9-81ED-4DB2-BD59-A6C34878D82A}">
                    <a16:rowId xmlns:a16="http://schemas.microsoft.com/office/drawing/2014/main" val="10001"/>
                  </a:ext>
                </a:extLst>
              </a:tr>
            </a:tbl>
          </a:graphicData>
        </a:graphic>
      </p:graphicFrame>
      <p:sp>
        <p:nvSpPr>
          <p:cNvPr id="22" name="Rectangle 21"/>
          <p:cNvSpPr/>
          <p:nvPr/>
        </p:nvSpPr>
        <p:spPr bwMode="auto">
          <a:xfrm>
            <a:off x="6619895" y="2059476"/>
            <a:ext cx="144016" cy="1711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8" charset="0"/>
            </a:endParaRPr>
          </a:p>
        </p:txBody>
      </p:sp>
      <p:sp>
        <p:nvSpPr>
          <p:cNvPr id="23" name="Rectangle 22"/>
          <p:cNvSpPr/>
          <p:nvPr/>
        </p:nvSpPr>
        <p:spPr bwMode="auto">
          <a:xfrm>
            <a:off x="6619895" y="2243080"/>
            <a:ext cx="144016" cy="1711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8" charset="0"/>
            </a:endParaRPr>
          </a:p>
        </p:txBody>
      </p:sp>
      <p:sp>
        <p:nvSpPr>
          <p:cNvPr id="24" name="Rectangle 23"/>
          <p:cNvSpPr/>
          <p:nvPr/>
        </p:nvSpPr>
        <p:spPr bwMode="auto">
          <a:xfrm>
            <a:off x="6619895" y="2426684"/>
            <a:ext cx="144016" cy="1711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8" charset="0"/>
            </a:endParaRPr>
          </a:p>
        </p:txBody>
      </p:sp>
      <p:pic>
        <p:nvPicPr>
          <p:cNvPr id="27" name="Picture 4"/>
          <p:cNvPicPr>
            <a:picLocks noChangeAspect="1" noChangeArrowheads="1"/>
          </p:cNvPicPr>
          <p:nvPr/>
        </p:nvPicPr>
        <p:blipFill>
          <a:blip r:embed="rId3" cstate="print"/>
          <a:srcRect/>
          <a:stretch>
            <a:fillRect/>
          </a:stretch>
        </p:blipFill>
        <p:spPr bwMode="auto">
          <a:xfrm>
            <a:off x="4139952" y="836398"/>
            <a:ext cx="471722" cy="141277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28" name="Picture 4"/>
          <p:cNvPicPr>
            <a:picLocks noChangeAspect="1" noChangeArrowheads="1"/>
          </p:cNvPicPr>
          <p:nvPr/>
        </p:nvPicPr>
        <p:blipFill>
          <a:blip r:embed="rId3" cstate="print"/>
          <a:srcRect/>
          <a:stretch>
            <a:fillRect/>
          </a:stretch>
        </p:blipFill>
        <p:spPr bwMode="auto">
          <a:xfrm>
            <a:off x="4703790" y="836398"/>
            <a:ext cx="471722" cy="141277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29" name="Picture 4"/>
          <p:cNvPicPr>
            <a:picLocks noChangeAspect="1" noChangeArrowheads="1"/>
          </p:cNvPicPr>
          <p:nvPr/>
        </p:nvPicPr>
        <p:blipFill>
          <a:blip r:embed="rId3" cstate="print"/>
          <a:srcRect/>
          <a:stretch>
            <a:fillRect/>
          </a:stretch>
        </p:blipFill>
        <p:spPr bwMode="auto">
          <a:xfrm>
            <a:off x="5255070" y="836398"/>
            <a:ext cx="471722" cy="141277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7" y="83510"/>
            <a:ext cx="911604" cy="954180"/>
          </a:xfrm>
          <a:prstGeom prst="rect">
            <a:avLst/>
          </a:prstGeom>
        </p:spPr>
      </p:pic>
      <p:pic>
        <p:nvPicPr>
          <p:cNvPr id="6" name="Graphique 5" descr="Coche">
            <a:extLst>
              <a:ext uri="{FF2B5EF4-FFF2-40B4-BE49-F238E27FC236}">
                <a16:creationId xmlns:a16="http://schemas.microsoft.com/office/drawing/2014/main" id="{50353633-687C-49CD-957A-199E9C099A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808" y="1062492"/>
            <a:ext cx="174189" cy="174189"/>
          </a:xfrm>
          <a:prstGeom prst="rect">
            <a:avLst/>
          </a:prstGeom>
        </p:spPr>
      </p:pic>
    </p:spTree>
    <p:extLst>
      <p:ext uri="{BB962C8B-B14F-4D97-AF65-F5344CB8AC3E}">
        <p14:creationId xmlns:p14="http://schemas.microsoft.com/office/powerpoint/2010/main" val="346109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31640" y="1988840"/>
            <a:ext cx="7344816" cy="46085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r>
              <a:rPr lang="fr-FR" sz="3200" b="1" dirty="0"/>
              <a:t>PHOTO(s) </a:t>
            </a:r>
          </a:p>
          <a:p>
            <a:pPr algn="ctr"/>
            <a:r>
              <a:rPr lang="fr-FR" sz="3200" b="1" dirty="0"/>
              <a:t>DE </a:t>
            </a:r>
          </a:p>
          <a:p>
            <a:pPr algn="ctr"/>
            <a:r>
              <a:rPr lang="fr-FR" sz="3200" b="1" dirty="0"/>
              <a:t>L’ACTION</a:t>
            </a:r>
          </a:p>
          <a:p>
            <a:pPr algn="ctr"/>
            <a:endParaRPr lang="fr-FR" sz="3200" b="1" dirty="0"/>
          </a:p>
          <a:p>
            <a:pPr algn="ctr"/>
            <a:endParaRPr lang="fr-FR" sz="3200" b="1" dirty="0"/>
          </a:p>
          <a:p>
            <a:pPr algn="ctr"/>
            <a:endParaRPr lang="fr-FR" sz="3200" b="1" dirty="0"/>
          </a:p>
        </p:txBody>
      </p:sp>
      <p:pic>
        <p:nvPicPr>
          <p:cNvPr id="1027" name="Picture 3"/>
          <p:cNvPicPr>
            <a:picLocks noChangeAspect="1" noChangeArrowheads="1"/>
          </p:cNvPicPr>
          <p:nvPr/>
        </p:nvPicPr>
        <p:blipFill>
          <a:blip r:embed="rId2" cstate="print"/>
          <a:srcRect/>
          <a:stretch>
            <a:fillRect/>
          </a:stretch>
        </p:blipFill>
        <p:spPr bwMode="auto">
          <a:xfrm>
            <a:off x="1187624" y="103380"/>
            <a:ext cx="7704856" cy="1631341"/>
          </a:xfrm>
          <a:prstGeom prst="rect">
            <a:avLst/>
          </a:prstGeom>
          <a:ln>
            <a:noFill/>
          </a:ln>
          <a:effectLst>
            <a:softEdge rad="112500"/>
          </a:effec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7" y="83510"/>
            <a:ext cx="911604" cy="95418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55988"/>
            <a:ext cx="1368152" cy="1080059"/>
          </a:xfrm>
          <a:prstGeom prst="rect">
            <a:avLst/>
          </a:prstGeom>
        </p:spPr>
      </p:pic>
      <p:pic>
        <p:nvPicPr>
          <p:cNvPr id="7" name="Image 6" descr="Une image contenant bâtiment&#10;&#10;Description générée automatiquement">
            <a:extLst>
              <a:ext uri="{FF2B5EF4-FFF2-40B4-BE49-F238E27FC236}">
                <a16:creationId xmlns:a16="http://schemas.microsoft.com/office/drawing/2014/main" id="{956B2A1A-50B6-4265-99B6-B8EAAFDC2C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43607" y="2564907"/>
            <a:ext cx="4608513" cy="3456384"/>
          </a:xfrm>
          <a:prstGeom prst="rect">
            <a:avLst/>
          </a:prstGeom>
        </p:spPr>
      </p:pic>
      <p:pic>
        <p:nvPicPr>
          <p:cNvPr id="12" name="Image 11" descr="Une image contenant ciel, extérieur&#10;&#10;Description générée automatiquement">
            <a:extLst>
              <a:ext uri="{FF2B5EF4-FFF2-40B4-BE49-F238E27FC236}">
                <a16:creationId xmlns:a16="http://schemas.microsoft.com/office/drawing/2014/main" id="{762A1AFD-7B25-4B97-97C1-47E21141DA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644006" y="2571799"/>
            <a:ext cx="4608514" cy="3456386"/>
          </a:xfrm>
          <a:prstGeom prst="rect">
            <a:avLst/>
          </a:prstGeom>
        </p:spPr>
      </p:pic>
      <p:pic>
        <p:nvPicPr>
          <p:cNvPr id="15" name="Image 14" descr="Une image contenant ciel&#10;&#10;Description générée automatiquement">
            <a:extLst>
              <a:ext uri="{FF2B5EF4-FFF2-40B4-BE49-F238E27FC236}">
                <a16:creationId xmlns:a16="http://schemas.microsoft.com/office/drawing/2014/main" id="{45A846D1-0F38-4644-99D3-601585AAAE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915813" y="2882044"/>
            <a:ext cx="4608514" cy="2808312"/>
          </a:xfrm>
          <a:prstGeom prst="rect">
            <a:avLst/>
          </a:prstGeom>
        </p:spPr>
      </p:pic>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2.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4CAB8-42E6-4DB6-B19E-A388AB9B9C4C}">
  <ds:schemaRefs>
    <ds:schemaRef ds:uri="http://schemas.microsoft.com/sharepoint/v3"/>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Fiche Action PEF Dictée</Template>
  <TotalTime>0</TotalTime>
  <Words>224</Words>
  <Application>Microsoft Office PowerPoint</Application>
  <PresentationFormat>Affichage à l'écran (4:3)</PresentationFormat>
  <Paragraphs>38</Paragraphs>
  <Slides>3</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vt:i4>
      </vt:variant>
    </vt:vector>
  </HeadingPairs>
  <TitlesOfParts>
    <vt:vector size="6" baseType="lpstr">
      <vt:lpstr>Arial</vt:lpstr>
      <vt:lpstr>Times</vt:lpstr>
      <vt:lpstr>Nouvelle présentation</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Timothée Paque</dc:creator>
  <cp:lastModifiedBy>Timothée Paque</cp:lastModifiedBy>
  <cp:revision>4</cp:revision>
  <dcterms:created xsi:type="dcterms:W3CDTF">2019-02-18T08:44:34Z</dcterms:created>
  <dcterms:modified xsi:type="dcterms:W3CDTF">2019-02-18T09:07:41Z</dcterms:modified>
</cp:coreProperties>
</file>